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316" r:id="rId3"/>
    <p:sldId id="317" r:id="rId4"/>
    <p:sldId id="318" r:id="rId5"/>
    <p:sldId id="315" r:id="rId6"/>
    <p:sldId id="287" r:id="rId7"/>
    <p:sldId id="319" r:id="rId8"/>
    <p:sldId id="276" r:id="rId9"/>
    <p:sldId id="310" r:id="rId10"/>
    <p:sldId id="304" r:id="rId11"/>
    <p:sldId id="275" r:id="rId12"/>
    <p:sldId id="302" r:id="rId13"/>
    <p:sldId id="294" r:id="rId14"/>
    <p:sldId id="257" r:id="rId15"/>
    <p:sldId id="296" r:id="rId16"/>
    <p:sldId id="311" r:id="rId17"/>
    <p:sldId id="301" r:id="rId18"/>
    <p:sldId id="305" r:id="rId19"/>
    <p:sldId id="306" r:id="rId20"/>
    <p:sldId id="313" r:id="rId21"/>
    <p:sldId id="320" r:id="rId22"/>
    <p:sldId id="321" r:id="rId23"/>
    <p:sldId id="322" r:id="rId24"/>
    <p:sldId id="323" r:id="rId25"/>
    <p:sldId id="324" r:id="rId26"/>
    <p:sldId id="325" r:id="rId27"/>
    <p:sldId id="326" r:id="rId28"/>
    <p:sldId id="327" r:id="rId29"/>
    <p:sldId id="328" r:id="rId30"/>
    <p:sldId id="329" r:id="rId31"/>
    <p:sldId id="330" r:id="rId32"/>
    <p:sldId id="271"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frameSlides="1"/>
  <p:clrMru>
    <a:srgbClr val="D4EB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85" d="100"/>
          <a:sy n="85" d="100"/>
        </p:scale>
        <p:origin x="-1576" y="-4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Draft 001</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9277BD-5DF4-AB4A-9B27-2B28024840FC}" type="datetime1">
              <a:rPr lang="en-US" smtClean="0"/>
              <a:pPr/>
              <a:t>11-07-28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Saleh Abdel Motaal - TAGA 2010</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5C7ADC-30E1-F047-AA82-97BA1EFE1AC9}" type="slidenum">
              <a:rPr lang="en-US" smtClean="0"/>
              <a:pPr/>
              <a:t>‹#›</a:t>
            </a:fld>
            <a:endParaRPr lang="en-US"/>
          </a:p>
        </p:txBody>
      </p:sp>
    </p:spTree>
    <p:extLst>
      <p:ext uri="{BB962C8B-B14F-4D97-AF65-F5344CB8AC3E}">
        <p14:creationId xmlns:p14="http://schemas.microsoft.com/office/powerpoint/2010/main" val="195277081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Draft 001</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A8C1CB-D015-A54C-90C3-023921BF1E50}" type="datetime1">
              <a:rPr lang="en-US" smtClean="0"/>
              <a:pPr/>
              <a:t>11-07-28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Saleh Abdel Motaal - TAGA 2010</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D0D79A-7694-E84C-9357-D651DB33929D}" type="slidenum">
              <a:rPr lang="en-US" smtClean="0"/>
              <a:pPr/>
              <a:t>‹#›</a:t>
            </a:fld>
            <a:endParaRPr lang="en-US"/>
          </a:p>
        </p:txBody>
      </p:sp>
    </p:spTree>
    <p:extLst>
      <p:ext uri="{BB962C8B-B14F-4D97-AF65-F5344CB8AC3E}">
        <p14:creationId xmlns:p14="http://schemas.microsoft.com/office/powerpoint/2010/main" val="1907194463"/>
      </p:ext>
    </p:extLst>
  </p:cSld>
  <p:clrMap bg1="lt1" tx1="dk1" bg2="lt2" tx2="dk2" accent1="accent1" accent2="accent2" accent3="accent3" accent4="accent4" accent5="accent5" accent6="accent6" hlink="hlink" folHlink="folHlink"/>
  <p:hf/>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FD0D79A-7694-E84C-9357-D651DB33929D}" type="slidenum">
              <a:rPr lang="en-US" smtClean="0"/>
              <a:pPr/>
              <a:t>1</a:t>
            </a:fld>
            <a:endParaRPr lang="en-US"/>
          </a:p>
        </p:txBody>
      </p:sp>
      <p:sp>
        <p:nvSpPr>
          <p:cNvPr id="5" name="Date Placeholder 4"/>
          <p:cNvSpPr>
            <a:spLocks noGrp="1"/>
          </p:cNvSpPr>
          <p:nvPr>
            <p:ph type="dt" idx="11"/>
          </p:nvPr>
        </p:nvSpPr>
        <p:spPr/>
        <p:txBody>
          <a:bodyPr/>
          <a:lstStyle/>
          <a:p>
            <a:fld id="{DF918B0A-0048-4140-8967-6E2A275E4A2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Header Placeholder 6"/>
          <p:cNvSpPr>
            <a:spLocks noGrp="1"/>
          </p:cNvSpPr>
          <p:nvPr>
            <p:ph type="hdr" sz="quarter" idx="13"/>
          </p:nvPr>
        </p:nvSpPr>
        <p:spPr/>
        <p:txBody>
          <a:bodyPr/>
          <a:lstStyle/>
          <a:p>
            <a:r>
              <a:rPr lang="en-US" smtClean="0"/>
              <a:t>Draft 001</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two presses are not tested for their merit as a product but only to the extent that they are significantly different designs as well as different inking models.</a:t>
            </a:r>
          </a:p>
          <a:p>
            <a:r>
              <a:rPr lang="en-US" baseline="0" dirty="0" smtClean="0"/>
              <a:t>It is clear that temporal is significant, but it also seems that spatial is also significant… to be </a:t>
            </a:r>
            <a:r>
              <a:rPr lang="en-US" baseline="0" dirty="0" err="1" smtClean="0"/>
              <a:t>extact</a:t>
            </a:r>
            <a:r>
              <a:rPr lang="en-US" baseline="0" dirty="0" smtClean="0"/>
              <a:t> temporal accuracy and repeatability as a function of spatial position.</a:t>
            </a:r>
          </a:p>
          <a:p>
            <a:r>
              <a:rPr lang="en-US" baseline="0" dirty="0" smtClean="0"/>
              <a:t>Notice, </a:t>
            </a:r>
            <a:r>
              <a:rPr lang="en-US" baseline="0" dirty="0" err="1" smtClean="0"/>
              <a:t>PM’s</a:t>
            </a:r>
            <a:r>
              <a:rPr lang="en-US" baseline="0" dirty="0" smtClean="0"/>
              <a:t> clear distinction from head to tail, we can see a pattern, but also keep in mind how circumferential bands can be erratic.</a:t>
            </a:r>
          </a:p>
          <a:p>
            <a:endParaRPr lang="en-US" baseline="0" dirty="0" smtClean="0"/>
          </a:p>
          <a:p>
            <a:endParaRPr lang="en-US" baseline="0" dirty="0" smtClean="0"/>
          </a:p>
        </p:txBody>
      </p:sp>
      <p:sp>
        <p:nvSpPr>
          <p:cNvPr id="4" name="Header Placeholder 3"/>
          <p:cNvSpPr>
            <a:spLocks noGrp="1"/>
          </p:cNvSpPr>
          <p:nvPr>
            <p:ph type="hdr" sz="quarter" idx="10"/>
          </p:nvPr>
        </p:nvSpPr>
        <p:spPr/>
        <p:txBody>
          <a:bodyPr/>
          <a:lstStyle/>
          <a:p>
            <a:r>
              <a:rPr lang="en-US" smtClean="0"/>
              <a:t>Draft 001</a:t>
            </a:r>
            <a:endParaRPr lang="en-US"/>
          </a:p>
        </p:txBody>
      </p:sp>
      <p:sp>
        <p:nvSpPr>
          <p:cNvPr id="5" name="Date Placeholder 4"/>
          <p:cNvSpPr>
            <a:spLocks noGrp="1"/>
          </p:cNvSpPr>
          <p:nvPr>
            <p:ph type="dt" idx="11"/>
          </p:nvPr>
        </p:nvSpPr>
        <p:spPr/>
        <p:txBody>
          <a:bodyPr/>
          <a:lstStyle/>
          <a:p>
            <a:fld id="{4EA8C1CB-D015-A54C-90C3-023921BF1E5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Slide Number Placeholder 6"/>
          <p:cNvSpPr>
            <a:spLocks noGrp="1"/>
          </p:cNvSpPr>
          <p:nvPr>
            <p:ph type="sldNum" sz="quarter" idx="13"/>
          </p:nvPr>
        </p:nvSpPr>
        <p:spPr/>
        <p:txBody>
          <a:bodyPr/>
          <a:lstStyle/>
          <a:p>
            <a:fld id="{2FD0D79A-7694-E84C-9357-D651DB33929D}" type="slidenum">
              <a:rPr lang="en-US" smtClean="0"/>
              <a:pPr/>
              <a:t>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is simply the value of each patch over the sampled sheets, so it’s 9- or 18- patches for each color for each sheet for 11 sheets</a:t>
            </a:r>
          </a:p>
          <a:p>
            <a:r>
              <a:rPr lang="en-US" baseline="0" dirty="0" smtClean="0"/>
              <a:t>We cannot simply assume a normal distribution for both conditions</a:t>
            </a:r>
          </a:p>
        </p:txBody>
      </p:sp>
      <p:sp>
        <p:nvSpPr>
          <p:cNvPr id="4" name="Header Placeholder 3"/>
          <p:cNvSpPr>
            <a:spLocks noGrp="1"/>
          </p:cNvSpPr>
          <p:nvPr>
            <p:ph type="hdr" sz="quarter" idx="10"/>
          </p:nvPr>
        </p:nvSpPr>
        <p:spPr/>
        <p:txBody>
          <a:bodyPr/>
          <a:lstStyle/>
          <a:p>
            <a:r>
              <a:rPr lang="en-US" smtClean="0"/>
              <a:t>Draft 001</a:t>
            </a:r>
            <a:endParaRPr lang="en-US"/>
          </a:p>
        </p:txBody>
      </p:sp>
      <p:sp>
        <p:nvSpPr>
          <p:cNvPr id="5" name="Date Placeholder 4"/>
          <p:cNvSpPr>
            <a:spLocks noGrp="1"/>
          </p:cNvSpPr>
          <p:nvPr>
            <p:ph type="dt" idx="11"/>
          </p:nvPr>
        </p:nvSpPr>
        <p:spPr/>
        <p:txBody>
          <a:bodyPr/>
          <a:lstStyle/>
          <a:p>
            <a:fld id="{4EA8C1CB-D015-A54C-90C3-023921BF1E5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Slide Number Placeholder 6"/>
          <p:cNvSpPr>
            <a:spLocks noGrp="1"/>
          </p:cNvSpPr>
          <p:nvPr>
            <p:ph type="sldNum" sz="quarter" idx="13"/>
          </p:nvPr>
        </p:nvSpPr>
        <p:spPr/>
        <p:txBody>
          <a:bodyPr/>
          <a:lstStyle/>
          <a:p>
            <a:fld id="{2FD0D79A-7694-E84C-9357-D651DB33929D}" type="slidenum">
              <a:rPr lang="en-US" smtClean="0"/>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Since we are not using density differences for each band, we should assume multinomial fitting based on the number of axial bands (3 for DI and 6 for PM)</a:t>
            </a:r>
          </a:p>
          <a:p>
            <a:r>
              <a:rPr lang="en-US" baseline="0" dirty="0" smtClean="0"/>
              <a:t>The overlap and hard to see… but notice the yellow for the Print Master, obviously we miss adjusted the flow for one zone</a:t>
            </a:r>
          </a:p>
        </p:txBody>
      </p:sp>
      <p:sp>
        <p:nvSpPr>
          <p:cNvPr id="4" name="Header Placeholder 3"/>
          <p:cNvSpPr>
            <a:spLocks noGrp="1"/>
          </p:cNvSpPr>
          <p:nvPr>
            <p:ph type="hdr" sz="quarter" idx="10"/>
          </p:nvPr>
        </p:nvSpPr>
        <p:spPr/>
        <p:txBody>
          <a:bodyPr/>
          <a:lstStyle/>
          <a:p>
            <a:r>
              <a:rPr lang="en-US" smtClean="0"/>
              <a:t>Draft 001</a:t>
            </a:r>
            <a:endParaRPr lang="en-US"/>
          </a:p>
        </p:txBody>
      </p:sp>
      <p:sp>
        <p:nvSpPr>
          <p:cNvPr id="5" name="Date Placeholder 4"/>
          <p:cNvSpPr>
            <a:spLocks noGrp="1"/>
          </p:cNvSpPr>
          <p:nvPr>
            <p:ph type="dt" idx="11"/>
          </p:nvPr>
        </p:nvSpPr>
        <p:spPr/>
        <p:txBody>
          <a:bodyPr/>
          <a:lstStyle/>
          <a:p>
            <a:fld id="{4EA8C1CB-D015-A54C-90C3-023921BF1E5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Slide Number Placeholder 6"/>
          <p:cNvSpPr>
            <a:spLocks noGrp="1"/>
          </p:cNvSpPr>
          <p:nvPr>
            <p:ph type="sldNum" sz="quarter" idx="13"/>
          </p:nvPr>
        </p:nvSpPr>
        <p:spPr/>
        <p:txBody>
          <a:bodyPr/>
          <a:lstStyle/>
          <a:p>
            <a:fld id="{2FD0D79A-7694-E84C-9357-D651DB33929D}"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Since we are not using density differences for each band, we should assume multinomial fitting based on the number of axial bands (3 for DI and 6 for PM)</a:t>
            </a:r>
          </a:p>
          <a:p>
            <a:r>
              <a:rPr lang="en-US" baseline="0" dirty="0" smtClean="0"/>
              <a:t>The overlap and hard to see… but notice the yellow for the Print Master, obviously we miss adjusted the flow for one zone</a:t>
            </a:r>
          </a:p>
        </p:txBody>
      </p:sp>
      <p:sp>
        <p:nvSpPr>
          <p:cNvPr id="4" name="Header Placeholder 3"/>
          <p:cNvSpPr>
            <a:spLocks noGrp="1"/>
          </p:cNvSpPr>
          <p:nvPr>
            <p:ph type="hdr" sz="quarter" idx="10"/>
          </p:nvPr>
        </p:nvSpPr>
        <p:spPr/>
        <p:txBody>
          <a:bodyPr/>
          <a:lstStyle/>
          <a:p>
            <a:r>
              <a:rPr lang="en-US" smtClean="0"/>
              <a:t>Draft 001</a:t>
            </a:r>
            <a:endParaRPr lang="en-US"/>
          </a:p>
        </p:txBody>
      </p:sp>
      <p:sp>
        <p:nvSpPr>
          <p:cNvPr id="5" name="Date Placeholder 4"/>
          <p:cNvSpPr>
            <a:spLocks noGrp="1"/>
          </p:cNvSpPr>
          <p:nvPr>
            <p:ph type="dt" idx="11"/>
          </p:nvPr>
        </p:nvSpPr>
        <p:spPr/>
        <p:txBody>
          <a:bodyPr/>
          <a:lstStyle/>
          <a:p>
            <a:fld id="{4EA8C1CB-D015-A54C-90C3-023921BF1E5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Slide Number Placeholder 6"/>
          <p:cNvSpPr>
            <a:spLocks noGrp="1"/>
          </p:cNvSpPr>
          <p:nvPr>
            <p:ph type="sldNum" sz="quarter" idx="13"/>
          </p:nvPr>
        </p:nvSpPr>
        <p:spPr/>
        <p:txBody>
          <a:bodyPr/>
          <a:lstStyle/>
          <a:p>
            <a:fld id="{2FD0D79A-7694-E84C-9357-D651DB33929D}"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other words, IFT is something we estimate under given circumstances</a:t>
            </a:r>
            <a:r>
              <a:rPr lang="en-US" baseline="0" dirty="0" smtClean="0"/>
              <a:t> and is validly comparable under similar circumstances</a:t>
            </a:r>
          </a:p>
          <a:p>
            <a:r>
              <a:rPr lang="en-US" baseline="0" dirty="0" smtClean="0"/>
              <a:t>Colorimetry on the other hand is </a:t>
            </a:r>
            <a:r>
              <a:rPr lang="en-US" sz="1200" kern="1200" dirty="0" smtClean="0">
                <a:solidFill>
                  <a:schemeClr val="tx1"/>
                </a:solidFill>
                <a:latin typeface="+mn-lt"/>
                <a:ea typeface="+mn-ea"/>
                <a:cs typeface="+mn-cs"/>
              </a:rPr>
              <a:t>abridged measure of the </a:t>
            </a:r>
            <a:r>
              <a:rPr lang="en-US" baseline="0" dirty="0" smtClean="0"/>
              <a:t>end-result within the absolute boundaries of a mathematical model</a:t>
            </a:r>
          </a:p>
        </p:txBody>
      </p:sp>
      <p:sp>
        <p:nvSpPr>
          <p:cNvPr id="4" name="Header Placeholder 3"/>
          <p:cNvSpPr>
            <a:spLocks noGrp="1"/>
          </p:cNvSpPr>
          <p:nvPr>
            <p:ph type="hdr" sz="quarter" idx="10"/>
          </p:nvPr>
        </p:nvSpPr>
        <p:spPr/>
        <p:txBody>
          <a:bodyPr/>
          <a:lstStyle/>
          <a:p>
            <a:r>
              <a:rPr lang="en-US" smtClean="0"/>
              <a:t>Draft 001</a:t>
            </a:r>
            <a:endParaRPr lang="en-US"/>
          </a:p>
        </p:txBody>
      </p:sp>
      <p:sp>
        <p:nvSpPr>
          <p:cNvPr id="5" name="Date Placeholder 4"/>
          <p:cNvSpPr>
            <a:spLocks noGrp="1"/>
          </p:cNvSpPr>
          <p:nvPr>
            <p:ph type="dt" idx="11"/>
          </p:nvPr>
        </p:nvSpPr>
        <p:spPr/>
        <p:txBody>
          <a:bodyPr/>
          <a:lstStyle/>
          <a:p>
            <a:fld id="{4EA8C1CB-D015-A54C-90C3-023921BF1E5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Slide Number Placeholder 6"/>
          <p:cNvSpPr>
            <a:spLocks noGrp="1"/>
          </p:cNvSpPr>
          <p:nvPr>
            <p:ph type="sldNum" sz="quarter" idx="13"/>
          </p:nvPr>
        </p:nvSpPr>
        <p:spPr/>
        <p:txBody>
          <a:bodyPr/>
          <a:lstStyle/>
          <a:p>
            <a:fld id="{2FD0D79A-7694-E84C-9357-D651DB33929D}" type="slidenum">
              <a:rPr lang="en-US" smtClean="0"/>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This is equivalent to low deviation and variation as worded by ISO</a:t>
            </a:r>
          </a:p>
          <a:p>
            <a:endParaRPr lang="en-US" dirty="0"/>
          </a:p>
        </p:txBody>
      </p:sp>
      <p:sp>
        <p:nvSpPr>
          <p:cNvPr id="4" name="Header Placeholder 3"/>
          <p:cNvSpPr>
            <a:spLocks noGrp="1"/>
          </p:cNvSpPr>
          <p:nvPr>
            <p:ph type="hdr" sz="quarter" idx="10"/>
          </p:nvPr>
        </p:nvSpPr>
        <p:spPr/>
        <p:txBody>
          <a:bodyPr/>
          <a:lstStyle/>
          <a:p>
            <a:r>
              <a:rPr lang="en-US" smtClean="0"/>
              <a:t>Draft 001</a:t>
            </a:r>
            <a:endParaRPr lang="en-US"/>
          </a:p>
        </p:txBody>
      </p:sp>
      <p:sp>
        <p:nvSpPr>
          <p:cNvPr id="5" name="Date Placeholder 4"/>
          <p:cNvSpPr>
            <a:spLocks noGrp="1"/>
          </p:cNvSpPr>
          <p:nvPr>
            <p:ph type="dt" idx="11"/>
          </p:nvPr>
        </p:nvSpPr>
        <p:spPr/>
        <p:txBody>
          <a:bodyPr/>
          <a:lstStyle/>
          <a:p>
            <a:fld id="{4EA8C1CB-D015-A54C-90C3-023921BF1E5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Slide Number Placeholder 6"/>
          <p:cNvSpPr>
            <a:spLocks noGrp="1"/>
          </p:cNvSpPr>
          <p:nvPr>
            <p:ph type="sldNum" sz="quarter" idx="13"/>
          </p:nvPr>
        </p:nvSpPr>
        <p:spPr/>
        <p:txBody>
          <a:bodyPr/>
          <a:lstStyle/>
          <a:p>
            <a:fld id="{2FD0D79A-7694-E84C-9357-D651DB33929D}"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lithography, ink keys are used to control the volume</a:t>
            </a:r>
            <a:r>
              <a:rPr lang="en-US" baseline="0" dirty="0" smtClean="0"/>
              <a:t> of the ink flow for each axial band on the sheet, based on the image coverage demand of the given zones so that equal Ink Film Thickness across varied zones is achieved.</a:t>
            </a:r>
          </a:p>
          <a:p>
            <a:r>
              <a:rPr lang="en-US" baseline="0" dirty="0" smtClean="0"/>
              <a:t>• In theory, equal ink film thickness produces steady color, other factors aside, like surface factors.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IFT entails printing density, and thus color, evenness</a:t>
            </a:r>
            <a:r>
              <a:rPr lang="en-US" baseline="0" dirty="0" smtClean="0"/>
              <a:t> of IFT entails evenness of color</a:t>
            </a:r>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Draft 001</a:t>
            </a:r>
            <a:endParaRPr lang="en-US"/>
          </a:p>
        </p:txBody>
      </p:sp>
      <p:sp>
        <p:nvSpPr>
          <p:cNvPr id="5" name="Date Placeholder 4"/>
          <p:cNvSpPr>
            <a:spLocks noGrp="1"/>
          </p:cNvSpPr>
          <p:nvPr>
            <p:ph type="dt" idx="11"/>
          </p:nvPr>
        </p:nvSpPr>
        <p:spPr/>
        <p:txBody>
          <a:bodyPr/>
          <a:lstStyle/>
          <a:p>
            <a:fld id="{4EA8C1CB-D015-A54C-90C3-023921BF1E5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Slide Number Placeholder 6"/>
          <p:cNvSpPr>
            <a:spLocks noGrp="1"/>
          </p:cNvSpPr>
          <p:nvPr>
            <p:ph type="sldNum" sz="quarter" idx="13"/>
          </p:nvPr>
        </p:nvSpPr>
        <p:spPr/>
        <p:txBody>
          <a:bodyPr/>
          <a:lstStyle/>
          <a:p>
            <a:fld id="{2FD0D79A-7694-E84C-9357-D651DB33929D}"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D0D79A-7694-E84C-9357-D651DB33929D}" type="slidenum">
              <a:rPr lang="en-US" smtClean="0"/>
              <a:pPr/>
              <a:t>11</a:t>
            </a:fld>
            <a:endParaRPr lang="en-US"/>
          </a:p>
        </p:txBody>
      </p:sp>
      <p:sp>
        <p:nvSpPr>
          <p:cNvPr id="5" name="Date Placeholder 4"/>
          <p:cNvSpPr>
            <a:spLocks noGrp="1"/>
          </p:cNvSpPr>
          <p:nvPr>
            <p:ph type="dt" idx="11"/>
          </p:nvPr>
        </p:nvSpPr>
        <p:spPr/>
        <p:txBody>
          <a:bodyPr/>
          <a:lstStyle/>
          <a:p>
            <a:fld id="{A6FCB107-47A9-7B49-957B-B7D3C8D47A3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Header Placeholder 6"/>
          <p:cNvSpPr>
            <a:spLocks noGrp="1"/>
          </p:cNvSpPr>
          <p:nvPr>
            <p:ph type="hdr" sz="quarter" idx="13"/>
          </p:nvPr>
        </p:nvSpPr>
        <p:spPr/>
        <p:txBody>
          <a:bodyPr/>
          <a:lstStyle/>
          <a:p>
            <a:r>
              <a:rPr lang="en-US" smtClean="0"/>
              <a:t>Draft 001</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Conventionally, we</a:t>
            </a:r>
            <a:r>
              <a:rPr lang="en-US" baseline="0" dirty="0" smtClean="0"/>
              <a:t> have control over the axial bands</a:t>
            </a:r>
          </a:p>
          <a:p>
            <a:r>
              <a:rPr lang="en-US" baseline="0" dirty="0" smtClean="0"/>
              <a:t>But, what happens within the bands, circumferentially is often taken for granted,</a:t>
            </a:r>
          </a:p>
          <a:p>
            <a:r>
              <a:rPr lang="en-US" baseline="0" dirty="0" smtClean="0"/>
              <a:t>This is mainly due to the limited control we have, aside from having a good press!</a:t>
            </a:r>
            <a:endParaRPr lang="en-US" dirty="0"/>
          </a:p>
        </p:txBody>
      </p:sp>
      <p:sp>
        <p:nvSpPr>
          <p:cNvPr id="4" name="Header Placeholder 3"/>
          <p:cNvSpPr>
            <a:spLocks noGrp="1"/>
          </p:cNvSpPr>
          <p:nvPr>
            <p:ph type="hdr" sz="quarter" idx="10"/>
          </p:nvPr>
        </p:nvSpPr>
        <p:spPr/>
        <p:txBody>
          <a:bodyPr/>
          <a:lstStyle/>
          <a:p>
            <a:r>
              <a:rPr lang="en-US" smtClean="0"/>
              <a:t>Draft 001</a:t>
            </a:r>
            <a:endParaRPr lang="en-US"/>
          </a:p>
        </p:txBody>
      </p:sp>
      <p:sp>
        <p:nvSpPr>
          <p:cNvPr id="5" name="Date Placeholder 4"/>
          <p:cNvSpPr>
            <a:spLocks noGrp="1"/>
          </p:cNvSpPr>
          <p:nvPr>
            <p:ph type="dt" idx="11"/>
          </p:nvPr>
        </p:nvSpPr>
        <p:spPr/>
        <p:txBody>
          <a:bodyPr/>
          <a:lstStyle/>
          <a:p>
            <a:fld id="{4EA8C1CB-D015-A54C-90C3-023921BF1E5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Slide Number Placeholder 6"/>
          <p:cNvSpPr>
            <a:spLocks noGrp="1"/>
          </p:cNvSpPr>
          <p:nvPr>
            <p:ph type="sldNum" sz="quarter" idx="13"/>
          </p:nvPr>
        </p:nvSpPr>
        <p:spPr/>
        <p:txBody>
          <a:bodyPr/>
          <a:lstStyle/>
          <a:p>
            <a:fld id="{2FD0D79A-7694-E84C-9357-D651DB33929D}" type="slidenum">
              <a:rPr lang="en-US" smtClean="0"/>
              <a:pPr/>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Aft>
                <a:spcPts val="1200"/>
              </a:spcAft>
            </a:pPr>
            <a:r>
              <a:rPr lang="en-US" dirty="0" smtClean="0"/>
              <a:t>Today, process control is inherently a localized practice!</a:t>
            </a:r>
          </a:p>
          <a:p>
            <a:pPr lvl="1">
              <a:spcAft>
                <a:spcPts val="1200"/>
              </a:spcAft>
            </a:pPr>
            <a:r>
              <a:rPr lang="en-US" dirty="0" smtClean="0"/>
              <a:t>Our targets are stationary to one or two locations on the sheet</a:t>
            </a:r>
          </a:p>
        </p:txBody>
      </p:sp>
      <p:sp>
        <p:nvSpPr>
          <p:cNvPr id="4" name="Header Placeholder 3"/>
          <p:cNvSpPr>
            <a:spLocks noGrp="1"/>
          </p:cNvSpPr>
          <p:nvPr>
            <p:ph type="hdr" sz="quarter" idx="10"/>
          </p:nvPr>
        </p:nvSpPr>
        <p:spPr/>
        <p:txBody>
          <a:bodyPr/>
          <a:lstStyle/>
          <a:p>
            <a:r>
              <a:rPr lang="en-US" smtClean="0"/>
              <a:t>Draft 001</a:t>
            </a:r>
            <a:endParaRPr lang="en-US"/>
          </a:p>
        </p:txBody>
      </p:sp>
      <p:sp>
        <p:nvSpPr>
          <p:cNvPr id="5" name="Date Placeholder 4"/>
          <p:cNvSpPr>
            <a:spLocks noGrp="1"/>
          </p:cNvSpPr>
          <p:nvPr>
            <p:ph type="dt" idx="11"/>
          </p:nvPr>
        </p:nvSpPr>
        <p:spPr/>
        <p:txBody>
          <a:bodyPr/>
          <a:lstStyle/>
          <a:p>
            <a:fld id="{4EA8C1CB-D015-A54C-90C3-023921BF1E5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Slide Number Placeholder 6"/>
          <p:cNvSpPr>
            <a:spLocks noGrp="1"/>
          </p:cNvSpPr>
          <p:nvPr>
            <p:ph type="sldNum" sz="quarter" idx="13"/>
          </p:nvPr>
        </p:nvSpPr>
        <p:spPr/>
        <p:txBody>
          <a:bodyPr/>
          <a:lstStyle/>
          <a:p>
            <a:fld id="{2FD0D79A-7694-E84C-9357-D651DB33929D}" type="slidenum">
              <a:rPr lang="en-US" smtClean="0"/>
              <a:pPr/>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logic is to compare similar patches across the regions</a:t>
            </a:r>
          </a:p>
          <a:p>
            <a:r>
              <a:rPr lang="en-US" baseline="0" dirty="0" smtClean="0"/>
              <a:t>Axial and circumferential central tendencies and dispersion are used for spatial comparisons for a number of sheets</a:t>
            </a:r>
          </a:p>
        </p:txBody>
      </p:sp>
      <p:sp>
        <p:nvSpPr>
          <p:cNvPr id="4" name="Header Placeholder 3"/>
          <p:cNvSpPr>
            <a:spLocks noGrp="1"/>
          </p:cNvSpPr>
          <p:nvPr>
            <p:ph type="hdr" sz="quarter" idx="10"/>
          </p:nvPr>
        </p:nvSpPr>
        <p:spPr/>
        <p:txBody>
          <a:bodyPr/>
          <a:lstStyle/>
          <a:p>
            <a:r>
              <a:rPr lang="en-US" smtClean="0"/>
              <a:t>Draft 001</a:t>
            </a:r>
            <a:endParaRPr lang="en-US"/>
          </a:p>
        </p:txBody>
      </p:sp>
      <p:sp>
        <p:nvSpPr>
          <p:cNvPr id="5" name="Date Placeholder 4"/>
          <p:cNvSpPr>
            <a:spLocks noGrp="1"/>
          </p:cNvSpPr>
          <p:nvPr>
            <p:ph type="dt" idx="11"/>
          </p:nvPr>
        </p:nvSpPr>
        <p:spPr/>
        <p:txBody>
          <a:bodyPr/>
          <a:lstStyle/>
          <a:p>
            <a:fld id="{4EA8C1CB-D015-A54C-90C3-023921BF1E5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Slide Number Placeholder 6"/>
          <p:cNvSpPr>
            <a:spLocks noGrp="1"/>
          </p:cNvSpPr>
          <p:nvPr>
            <p:ph type="sldNum" sz="quarter" idx="13"/>
          </p:nvPr>
        </p:nvSpPr>
        <p:spPr/>
        <p:txBody>
          <a:bodyPr/>
          <a:lstStyle/>
          <a:p>
            <a:fld id="{2FD0D79A-7694-E84C-9357-D651DB33929D}" type="slidenum">
              <a:rPr lang="en-US" smtClean="0"/>
              <a:pPr/>
              <a:t>15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r>
              <a:rPr lang="en-US" smtClean="0"/>
              <a:t>Draft 001</a:t>
            </a:r>
            <a:endParaRPr lang="en-US"/>
          </a:p>
        </p:txBody>
      </p:sp>
      <p:sp>
        <p:nvSpPr>
          <p:cNvPr id="5" name="Date Placeholder 4"/>
          <p:cNvSpPr>
            <a:spLocks noGrp="1"/>
          </p:cNvSpPr>
          <p:nvPr>
            <p:ph type="dt" idx="11"/>
          </p:nvPr>
        </p:nvSpPr>
        <p:spPr/>
        <p:txBody>
          <a:bodyPr/>
          <a:lstStyle/>
          <a:p>
            <a:fld id="{4EA8C1CB-D015-A54C-90C3-023921BF1E50}" type="datetime1">
              <a:rPr lang="en-US" smtClean="0"/>
              <a:pPr/>
              <a:t>11-07-28</a:t>
            </a:fld>
            <a:endParaRPr lang="en-US"/>
          </a:p>
        </p:txBody>
      </p:sp>
      <p:sp>
        <p:nvSpPr>
          <p:cNvPr id="6" name="Footer Placeholder 5"/>
          <p:cNvSpPr>
            <a:spLocks noGrp="1"/>
          </p:cNvSpPr>
          <p:nvPr>
            <p:ph type="ftr" sz="quarter" idx="12"/>
          </p:nvPr>
        </p:nvSpPr>
        <p:spPr/>
        <p:txBody>
          <a:bodyPr/>
          <a:lstStyle/>
          <a:p>
            <a:r>
              <a:rPr lang="en-US" smtClean="0"/>
              <a:t>Saleh Abdel Motaal - TAGA 2010</a:t>
            </a:r>
            <a:endParaRPr lang="en-US"/>
          </a:p>
        </p:txBody>
      </p:sp>
      <p:sp>
        <p:nvSpPr>
          <p:cNvPr id="7" name="Slide Number Placeholder 6"/>
          <p:cNvSpPr>
            <a:spLocks noGrp="1"/>
          </p:cNvSpPr>
          <p:nvPr>
            <p:ph type="sldNum" sz="quarter" idx="13"/>
          </p:nvPr>
        </p:nvSpPr>
        <p:spPr/>
        <p:txBody>
          <a:bodyPr/>
          <a:lstStyle/>
          <a:p>
            <a:fld id="{2FD0D79A-7694-E84C-9357-D651DB33929D}"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685800" y="3031752"/>
            <a:ext cx="7772400" cy="570940"/>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Rectangle 13"/>
          <p:cNvSpPr/>
          <p:nvPr userDrawn="1"/>
        </p:nvSpPr>
        <p:spPr>
          <a:xfrm>
            <a:off x="685800" y="2880556"/>
            <a:ext cx="914400" cy="150075"/>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p:cNvSpPr/>
          <p:nvPr userDrawn="1"/>
        </p:nvSpPr>
        <p:spPr>
          <a:xfrm>
            <a:off x="1600200" y="2881677"/>
            <a:ext cx="914400" cy="150075"/>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 name="Rectangle 15"/>
          <p:cNvSpPr/>
          <p:nvPr userDrawn="1"/>
        </p:nvSpPr>
        <p:spPr>
          <a:xfrm>
            <a:off x="2514600" y="2881677"/>
            <a:ext cx="914400" cy="150075"/>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ctrTitle"/>
          </p:nvPr>
        </p:nvSpPr>
        <p:spPr>
          <a:xfrm>
            <a:off x="685800" y="2130425"/>
            <a:ext cx="7772400" cy="1470025"/>
          </a:xfrm>
          <a:ln>
            <a:noFill/>
          </a:ln>
        </p:spPr>
        <p:txBody>
          <a:bodyPr>
            <a:normAutofit/>
          </a:bodyPr>
          <a:lstStyle>
            <a:lvl1pPr algn="l">
              <a:defRPr sz="3200">
                <a:solidFill>
                  <a:schemeClr val="bg1"/>
                </a:solidFill>
              </a:defRPr>
            </a:lvl1pPr>
          </a:lstStyle>
          <a:p>
            <a:r>
              <a:rPr lang="en-CA" dirty="0" smtClean="0"/>
              <a:t>Click to edit Master title style</a:t>
            </a:r>
            <a:endParaRPr lang="en-US" dirty="0"/>
          </a:p>
        </p:txBody>
      </p:sp>
      <p:sp>
        <p:nvSpPr>
          <p:cNvPr id="3" name="Subtitle 2"/>
          <p:cNvSpPr>
            <a:spLocks noGrp="1"/>
          </p:cNvSpPr>
          <p:nvPr>
            <p:ph type="subTitle" idx="1"/>
          </p:nvPr>
        </p:nvSpPr>
        <p:spPr>
          <a:xfrm>
            <a:off x="685800" y="3602693"/>
            <a:ext cx="7772400" cy="2036108"/>
          </a:xfrm>
          <a:solidFill>
            <a:srgbClr val="95B3D7"/>
          </a:solidFill>
          <a:ln>
            <a:noFill/>
          </a:ln>
        </p:spPr>
        <p:txBody>
          <a:bodyPr lIns="365760" tIns="182880" rIns="365760" bIns="182880">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a:ln>
            <a:noFill/>
          </a:ln>
        </p:spPr>
        <p:txBody>
          <a:bodyPr/>
          <a:lstStyle/>
          <a:p>
            <a:fld id="{1C63F87E-7B9C-5E4B-8796-B96D5F7D16BD}" type="datetime1">
              <a:rPr lang="en-US" smtClean="0"/>
              <a:pPr/>
              <a:t>11-07-28</a:t>
            </a:fld>
            <a:endParaRPr lang="en-US"/>
          </a:p>
        </p:txBody>
      </p:sp>
      <p:sp>
        <p:nvSpPr>
          <p:cNvPr id="5" name="Footer Placeholder 4"/>
          <p:cNvSpPr>
            <a:spLocks noGrp="1"/>
          </p:cNvSpPr>
          <p:nvPr>
            <p:ph type="ftr" sz="quarter" idx="11"/>
          </p:nvPr>
        </p:nvSpPr>
        <p:spPr>
          <a:ln>
            <a:noFill/>
          </a:ln>
        </p:spPr>
        <p:txBody>
          <a:bodyPr/>
          <a:lstStyle/>
          <a:p>
            <a:endParaRPr lang="en-US"/>
          </a:p>
        </p:txBody>
      </p:sp>
      <p:sp>
        <p:nvSpPr>
          <p:cNvPr id="6" name="Slide Number Placeholder 5"/>
          <p:cNvSpPr>
            <a:spLocks noGrp="1"/>
          </p:cNvSpPr>
          <p:nvPr>
            <p:ph type="sldNum" sz="quarter" idx="12"/>
          </p:nvPr>
        </p:nvSpPr>
        <p:spPr>
          <a:ln>
            <a:noFill/>
          </a:ln>
        </p:spPr>
        <p:txBody>
          <a:bodyPr/>
          <a:lstStyle/>
          <a:p>
            <a:fld id="{67DBF52D-8B8D-E04E-A27E-43CF529849E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457200" y="1425887"/>
            <a:ext cx="8229600" cy="150075"/>
          </a:xfrm>
          <a:prstGeom prst="rect">
            <a:avLst/>
          </a:prstGeom>
          <a:solidFill>
            <a:srgbClr val="95B3D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userDrawn="1"/>
        </p:nvSpPr>
        <p:spPr>
          <a:xfrm>
            <a:off x="457200" y="846698"/>
            <a:ext cx="8229600" cy="570940"/>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Rectangle 8"/>
          <p:cNvSpPr/>
          <p:nvPr userDrawn="1"/>
        </p:nvSpPr>
        <p:spPr>
          <a:xfrm>
            <a:off x="457200" y="695502"/>
            <a:ext cx="914400" cy="150075"/>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Rectangle 9"/>
          <p:cNvSpPr/>
          <p:nvPr userDrawn="1"/>
        </p:nvSpPr>
        <p:spPr>
          <a:xfrm>
            <a:off x="1371600" y="696623"/>
            <a:ext cx="914400" cy="150075"/>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p:cNvSpPr/>
          <p:nvPr userDrawn="1"/>
        </p:nvSpPr>
        <p:spPr>
          <a:xfrm>
            <a:off x="2286000" y="696623"/>
            <a:ext cx="914400" cy="150075"/>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86E2E015-5C62-AC4E-AF98-524FB119D56F}" type="datetime1">
              <a:rPr lang="en-US" smtClean="0"/>
              <a:pPr/>
              <a:t>11-07-28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BF52D-8B8D-E04E-A27E-43CF529849E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userDrawn="1"/>
        </p:nvSpPr>
        <p:spPr>
          <a:xfrm>
            <a:off x="6629401" y="425833"/>
            <a:ext cx="2057400" cy="5700330"/>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userDrawn="1"/>
        </p:nvSpPr>
        <p:spPr>
          <a:xfrm>
            <a:off x="6629401" y="274638"/>
            <a:ext cx="625363" cy="150075"/>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Rectangle 8"/>
          <p:cNvSpPr/>
          <p:nvPr userDrawn="1"/>
        </p:nvSpPr>
        <p:spPr>
          <a:xfrm>
            <a:off x="7254764" y="275759"/>
            <a:ext cx="625363" cy="150075"/>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Rectangle 9"/>
          <p:cNvSpPr/>
          <p:nvPr userDrawn="1"/>
        </p:nvSpPr>
        <p:spPr>
          <a:xfrm>
            <a:off x="7880126" y="275759"/>
            <a:ext cx="625363" cy="150075"/>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Vertical Title 1"/>
          <p:cNvSpPr>
            <a:spLocks noGrp="1"/>
          </p:cNvSpPr>
          <p:nvPr>
            <p:ph type="title" orient="vert"/>
          </p:nvPr>
        </p:nvSpPr>
        <p:spPr>
          <a:xfrm>
            <a:off x="6629400" y="274638"/>
            <a:ext cx="2057400" cy="5389561"/>
          </a:xfrm>
          <a:ln>
            <a:noFill/>
          </a:ln>
        </p:spPr>
        <p:txBody>
          <a:bodyPr vert="horz">
            <a:normAutofit/>
          </a:bodyPr>
          <a:lstStyle>
            <a:lvl1pPr>
              <a:defRPr sz="2800">
                <a:solidFill>
                  <a:schemeClr val="bg1"/>
                </a:solidFill>
              </a:defRPr>
            </a:lvl1pPr>
          </a:lstStyle>
          <a:p>
            <a:r>
              <a:rPr lang="en-CA"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a:ln>
            <a:noFill/>
          </a:ln>
        </p:spPr>
        <p:txBody>
          <a:bodyPr vert="horz"/>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ln>
            <a:noFill/>
          </a:ln>
        </p:spPr>
        <p:txBody>
          <a:bodyPr/>
          <a:lstStyle/>
          <a:p>
            <a:fld id="{4A84818F-5776-6341-AFF9-64F42B716A67}" type="datetime1">
              <a:rPr lang="en-US" smtClean="0"/>
              <a:pPr/>
              <a:t>11-07-28</a:t>
            </a:fld>
            <a:endParaRPr lang="en-US"/>
          </a:p>
        </p:txBody>
      </p:sp>
      <p:sp>
        <p:nvSpPr>
          <p:cNvPr id="5" name="Footer Placeholder 4"/>
          <p:cNvSpPr>
            <a:spLocks noGrp="1"/>
          </p:cNvSpPr>
          <p:nvPr>
            <p:ph type="ftr" sz="quarter" idx="11"/>
          </p:nvPr>
        </p:nvSpPr>
        <p:spPr>
          <a:ln>
            <a:noFill/>
          </a:ln>
        </p:spPr>
        <p:txBody>
          <a:bodyPr/>
          <a:lstStyle/>
          <a:p>
            <a:endParaRPr lang="en-US"/>
          </a:p>
        </p:txBody>
      </p:sp>
      <p:sp>
        <p:nvSpPr>
          <p:cNvPr id="6" name="Slide Number Placeholder 5"/>
          <p:cNvSpPr>
            <a:spLocks noGrp="1"/>
          </p:cNvSpPr>
          <p:nvPr>
            <p:ph type="sldNum" sz="quarter" idx="12"/>
          </p:nvPr>
        </p:nvSpPr>
        <p:spPr>
          <a:ln>
            <a:noFill/>
          </a:ln>
        </p:spPr>
        <p:txBody>
          <a:bodyPr/>
          <a:lstStyle/>
          <a:p>
            <a:fld id="{67DBF52D-8B8D-E04E-A27E-43CF529849EE}" type="slidenum">
              <a:rPr lang="en-US" smtClean="0"/>
              <a:pPr/>
              <a:t>‹#›</a:t>
            </a:fld>
            <a:endParaRPr lang="en-US"/>
          </a:p>
        </p:txBody>
      </p:sp>
      <p:sp>
        <p:nvSpPr>
          <p:cNvPr id="12" name="Rectangle 11"/>
          <p:cNvSpPr/>
          <p:nvPr userDrawn="1"/>
        </p:nvSpPr>
        <p:spPr>
          <a:xfrm flipV="1">
            <a:off x="6629400" y="5664199"/>
            <a:ext cx="2057399" cy="461962"/>
          </a:xfrm>
          <a:prstGeom prst="rect">
            <a:avLst/>
          </a:prstGeom>
          <a:solidFill>
            <a:srgbClr val="95B3D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Rectangle 10"/>
          <p:cNvSpPr/>
          <p:nvPr userDrawn="1"/>
        </p:nvSpPr>
        <p:spPr>
          <a:xfrm>
            <a:off x="457200" y="1417638"/>
            <a:ext cx="8229600" cy="150075"/>
          </a:xfrm>
          <a:prstGeom prst="rect">
            <a:avLst/>
          </a:prstGeom>
          <a:solidFill>
            <a:srgbClr val="95B3D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Rectangle 6"/>
          <p:cNvSpPr/>
          <p:nvPr userDrawn="1"/>
        </p:nvSpPr>
        <p:spPr>
          <a:xfrm>
            <a:off x="457200" y="846698"/>
            <a:ext cx="8229600" cy="570940"/>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userDrawn="1"/>
        </p:nvSpPr>
        <p:spPr>
          <a:xfrm>
            <a:off x="457200" y="695502"/>
            <a:ext cx="914400" cy="150075"/>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Rectangle 8"/>
          <p:cNvSpPr/>
          <p:nvPr userDrawn="1"/>
        </p:nvSpPr>
        <p:spPr>
          <a:xfrm>
            <a:off x="1371600" y="696623"/>
            <a:ext cx="914400" cy="150075"/>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Rectangle 9"/>
          <p:cNvSpPr/>
          <p:nvPr userDrawn="1"/>
        </p:nvSpPr>
        <p:spPr>
          <a:xfrm>
            <a:off x="2286000" y="696623"/>
            <a:ext cx="914400" cy="150075"/>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a:ln>
            <a:noFill/>
          </a:ln>
        </p:spPr>
        <p:txBody>
          <a:bodyPr/>
          <a:lstStyle>
            <a:lvl1pPr>
              <a:defRPr>
                <a:solidFill>
                  <a:schemeClr val="bg1"/>
                </a:solidFill>
              </a:defRPr>
            </a:lvl1pPr>
          </a:lstStyle>
          <a:p>
            <a:r>
              <a:rPr lang="en-CA" smtClean="0"/>
              <a:t>Click to edit Master title style</a:t>
            </a:r>
            <a:endParaRPr lang="en-US"/>
          </a:p>
        </p:txBody>
      </p:sp>
      <p:sp>
        <p:nvSpPr>
          <p:cNvPr id="3" name="Content Placeholder 2"/>
          <p:cNvSpPr>
            <a:spLocks noGrp="1"/>
          </p:cNvSpPr>
          <p:nvPr>
            <p:ph idx="1"/>
          </p:nvPr>
        </p:nvSpPr>
        <p:spPr>
          <a:ln>
            <a:noFill/>
          </a:ln>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ln>
            <a:noFill/>
          </a:ln>
        </p:spPr>
        <p:txBody>
          <a:bodyPr/>
          <a:lstStyle/>
          <a:p>
            <a:fld id="{5D10A4E0-2E28-E444-A64C-736BAEC9A2F5}" type="datetime1">
              <a:rPr lang="en-US" smtClean="0"/>
              <a:pPr/>
              <a:t>11-07-28</a:t>
            </a:fld>
            <a:endParaRPr lang="en-US"/>
          </a:p>
        </p:txBody>
      </p:sp>
      <p:sp>
        <p:nvSpPr>
          <p:cNvPr id="5" name="Footer Placeholder 4"/>
          <p:cNvSpPr>
            <a:spLocks noGrp="1"/>
          </p:cNvSpPr>
          <p:nvPr>
            <p:ph type="ftr" sz="quarter" idx="11"/>
          </p:nvPr>
        </p:nvSpPr>
        <p:spPr>
          <a:ln>
            <a:noFill/>
          </a:ln>
        </p:spPr>
        <p:txBody>
          <a:bodyPr/>
          <a:lstStyle/>
          <a:p>
            <a:endParaRPr lang="en-US"/>
          </a:p>
        </p:txBody>
      </p:sp>
      <p:sp>
        <p:nvSpPr>
          <p:cNvPr id="6" name="Slide Number Placeholder 5"/>
          <p:cNvSpPr>
            <a:spLocks noGrp="1"/>
          </p:cNvSpPr>
          <p:nvPr>
            <p:ph type="sldNum" sz="quarter" idx="12"/>
          </p:nvPr>
        </p:nvSpPr>
        <p:spPr>
          <a:ln>
            <a:noFill/>
          </a:ln>
        </p:spPr>
        <p:txBody>
          <a:bodyPr/>
          <a:lstStyle/>
          <a:p>
            <a:fld id="{67DBF52D-8B8D-E04E-A27E-43CF529849E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2344723C-49F3-2C48-BF2E-AB3D849C734E}" type="datetime1">
              <a:rPr lang="en-US" smtClean="0"/>
              <a:pPr/>
              <a:t>11-07-28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BF52D-8B8D-E04E-A27E-43CF529849E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3" name="Rectangle 12"/>
          <p:cNvSpPr/>
          <p:nvPr userDrawn="1"/>
        </p:nvSpPr>
        <p:spPr>
          <a:xfrm>
            <a:off x="457200" y="1417638"/>
            <a:ext cx="8229600" cy="150075"/>
          </a:xfrm>
          <a:prstGeom prst="rect">
            <a:avLst/>
          </a:prstGeom>
          <a:solidFill>
            <a:srgbClr val="95B3D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userDrawn="1"/>
        </p:nvSpPr>
        <p:spPr>
          <a:xfrm>
            <a:off x="457200" y="846698"/>
            <a:ext cx="8229600" cy="570940"/>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Rectangle 8"/>
          <p:cNvSpPr/>
          <p:nvPr userDrawn="1"/>
        </p:nvSpPr>
        <p:spPr>
          <a:xfrm>
            <a:off x="457200" y="695502"/>
            <a:ext cx="914400" cy="150075"/>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Rectangle 9"/>
          <p:cNvSpPr/>
          <p:nvPr userDrawn="1"/>
        </p:nvSpPr>
        <p:spPr>
          <a:xfrm>
            <a:off x="1371600" y="696623"/>
            <a:ext cx="914400" cy="150075"/>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p:cNvSpPr/>
          <p:nvPr userDrawn="1"/>
        </p:nvSpPr>
        <p:spPr>
          <a:xfrm>
            <a:off x="2286000" y="696623"/>
            <a:ext cx="914400" cy="150075"/>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 name="Content Placeholder 2"/>
          <p:cNvSpPr>
            <a:spLocks noGrp="1"/>
          </p:cNvSpPr>
          <p:nvPr>
            <p:ph sz="half" idx="1"/>
          </p:nvPr>
        </p:nvSpPr>
        <p:spPr>
          <a:xfrm>
            <a:off x="457200" y="1600200"/>
            <a:ext cx="4038600" cy="4525963"/>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a:ln>
            <a:no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a:ln>
            <a:noFill/>
          </a:ln>
        </p:spPr>
        <p:txBody>
          <a:bodyPr/>
          <a:lstStyle/>
          <a:p>
            <a:fld id="{0578DDF2-F544-6A4A-9314-CE1F5F2A0276}" type="datetime1">
              <a:rPr lang="en-US" smtClean="0"/>
              <a:pPr/>
              <a:t>11-07-28</a:t>
            </a:fld>
            <a:endParaRPr lang="en-US"/>
          </a:p>
        </p:txBody>
      </p:sp>
      <p:sp>
        <p:nvSpPr>
          <p:cNvPr id="6" name="Footer Placeholder 5"/>
          <p:cNvSpPr>
            <a:spLocks noGrp="1"/>
          </p:cNvSpPr>
          <p:nvPr>
            <p:ph type="ftr" sz="quarter" idx="11"/>
          </p:nvPr>
        </p:nvSpPr>
        <p:spPr>
          <a:ln>
            <a:noFill/>
          </a:ln>
        </p:spPr>
        <p:txBody>
          <a:bodyPr/>
          <a:lstStyle/>
          <a:p>
            <a:endParaRPr lang="en-US"/>
          </a:p>
        </p:txBody>
      </p:sp>
      <p:sp>
        <p:nvSpPr>
          <p:cNvPr id="7" name="Slide Number Placeholder 6"/>
          <p:cNvSpPr>
            <a:spLocks noGrp="1"/>
          </p:cNvSpPr>
          <p:nvPr>
            <p:ph type="sldNum" sz="quarter" idx="12"/>
          </p:nvPr>
        </p:nvSpPr>
        <p:spPr>
          <a:ln>
            <a:noFill/>
          </a:ln>
        </p:spPr>
        <p:txBody>
          <a:bodyPr/>
          <a:lstStyle/>
          <a:p>
            <a:fld id="{67DBF52D-8B8D-E04E-A27E-43CF529849EE}" type="slidenum">
              <a:rPr lang="en-US" smtClean="0"/>
              <a:pPr/>
              <a:t>‹#›</a:t>
            </a:fld>
            <a:endParaRPr lang="en-US"/>
          </a:p>
        </p:txBody>
      </p:sp>
      <p:sp>
        <p:nvSpPr>
          <p:cNvPr id="2" name="Title 1"/>
          <p:cNvSpPr>
            <a:spLocks noGrp="1"/>
          </p:cNvSpPr>
          <p:nvPr>
            <p:ph type="title"/>
          </p:nvPr>
        </p:nvSpPr>
        <p:spPr>
          <a:ln>
            <a:noFill/>
          </a:ln>
        </p:spPr>
        <p:txBody>
          <a:bodyPr/>
          <a:lstStyle>
            <a:lvl1pPr>
              <a:defRPr>
                <a:solidFill>
                  <a:schemeClr val="bg1"/>
                </a:solidFill>
              </a:defRPr>
            </a:lvl1pPr>
          </a:lstStyle>
          <a:p>
            <a:r>
              <a:rPr lang="en-CA"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457200" y="846698"/>
            <a:ext cx="8229600" cy="570940"/>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p:cNvSpPr/>
          <p:nvPr userDrawn="1"/>
        </p:nvSpPr>
        <p:spPr>
          <a:xfrm>
            <a:off x="457200" y="695502"/>
            <a:ext cx="914400" cy="150075"/>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 name="Rectangle 11"/>
          <p:cNvSpPr/>
          <p:nvPr userDrawn="1"/>
        </p:nvSpPr>
        <p:spPr>
          <a:xfrm>
            <a:off x="1371600" y="696623"/>
            <a:ext cx="914400" cy="150075"/>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userDrawn="1"/>
        </p:nvSpPr>
        <p:spPr>
          <a:xfrm>
            <a:off x="2286000" y="696623"/>
            <a:ext cx="914400" cy="150075"/>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a:ln>
            <a:noFill/>
          </a:ln>
        </p:spPr>
        <p:txBody>
          <a:bodyPr/>
          <a:lstStyle>
            <a:lvl1pPr>
              <a:defRPr>
                <a:solidFill>
                  <a:schemeClr val="bg1"/>
                </a:solidFill>
              </a:defRPr>
            </a:lvl1pPr>
          </a:lstStyle>
          <a:p>
            <a:r>
              <a:rPr lang="en-CA" smtClean="0"/>
              <a:t>Click to edit Master title style</a:t>
            </a:r>
            <a:endParaRPr lang="en-US"/>
          </a:p>
        </p:txBody>
      </p:sp>
      <p:sp>
        <p:nvSpPr>
          <p:cNvPr id="3" name="Text Placeholder 2"/>
          <p:cNvSpPr>
            <a:spLocks noGrp="1"/>
          </p:cNvSpPr>
          <p:nvPr>
            <p:ph type="body" idx="1"/>
          </p:nvPr>
        </p:nvSpPr>
        <p:spPr>
          <a:xfrm>
            <a:off x="457200" y="1714499"/>
            <a:ext cx="4040188" cy="460376"/>
          </a:xfrm>
          <a:solidFill>
            <a:srgbClr val="95B3D7"/>
          </a:solidFill>
          <a:ln>
            <a:noFill/>
          </a:ln>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a:ln>
            <a:noFill/>
          </a:ln>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714499"/>
            <a:ext cx="4041775" cy="460375"/>
          </a:xfrm>
          <a:solidFill>
            <a:srgbClr val="95B3D7"/>
          </a:solidFill>
          <a:ln>
            <a:noFill/>
          </a:ln>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a:ln>
            <a:noFill/>
          </a:ln>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a:ln>
            <a:noFill/>
          </a:ln>
        </p:spPr>
        <p:txBody>
          <a:bodyPr/>
          <a:lstStyle/>
          <a:p>
            <a:fld id="{5504A3C2-2146-1249-B115-7764E4B683A5}" type="datetime1">
              <a:rPr lang="en-US" smtClean="0"/>
              <a:pPr/>
              <a:t>11-07-28</a:t>
            </a:fld>
            <a:endParaRPr lang="en-US"/>
          </a:p>
        </p:txBody>
      </p:sp>
      <p:sp>
        <p:nvSpPr>
          <p:cNvPr id="8" name="Footer Placeholder 7"/>
          <p:cNvSpPr>
            <a:spLocks noGrp="1"/>
          </p:cNvSpPr>
          <p:nvPr>
            <p:ph type="ftr" sz="quarter" idx="11"/>
          </p:nvPr>
        </p:nvSpPr>
        <p:spPr>
          <a:ln>
            <a:noFill/>
          </a:ln>
        </p:spPr>
        <p:txBody>
          <a:bodyPr/>
          <a:lstStyle/>
          <a:p>
            <a:endParaRPr lang="en-US"/>
          </a:p>
        </p:txBody>
      </p:sp>
      <p:sp>
        <p:nvSpPr>
          <p:cNvPr id="9" name="Slide Number Placeholder 8"/>
          <p:cNvSpPr>
            <a:spLocks noGrp="1"/>
          </p:cNvSpPr>
          <p:nvPr>
            <p:ph type="sldNum" sz="quarter" idx="12"/>
          </p:nvPr>
        </p:nvSpPr>
        <p:spPr>
          <a:ln>
            <a:noFill/>
          </a:ln>
        </p:spPr>
        <p:txBody>
          <a:bodyPr/>
          <a:lstStyle/>
          <a:p>
            <a:fld id="{67DBF52D-8B8D-E04E-A27E-43CF529849E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Rectangle 13"/>
          <p:cNvSpPr/>
          <p:nvPr userDrawn="1"/>
        </p:nvSpPr>
        <p:spPr>
          <a:xfrm>
            <a:off x="457200" y="1417638"/>
            <a:ext cx="8229600" cy="150075"/>
          </a:xfrm>
          <a:prstGeom prst="rect">
            <a:avLst/>
          </a:prstGeom>
          <a:solidFill>
            <a:srgbClr val="95B3D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Rectangle 9"/>
          <p:cNvSpPr/>
          <p:nvPr userDrawn="1"/>
        </p:nvSpPr>
        <p:spPr>
          <a:xfrm>
            <a:off x="457200" y="846698"/>
            <a:ext cx="8229600" cy="570940"/>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p:cNvSpPr/>
          <p:nvPr userDrawn="1"/>
        </p:nvSpPr>
        <p:spPr>
          <a:xfrm>
            <a:off x="457200" y="695502"/>
            <a:ext cx="914400" cy="150075"/>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 name="Rectangle 11"/>
          <p:cNvSpPr/>
          <p:nvPr userDrawn="1"/>
        </p:nvSpPr>
        <p:spPr>
          <a:xfrm>
            <a:off x="1371600" y="696623"/>
            <a:ext cx="914400" cy="150075"/>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userDrawn="1"/>
        </p:nvSpPr>
        <p:spPr>
          <a:xfrm>
            <a:off x="2286000" y="696623"/>
            <a:ext cx="914400" cy="150075"/>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a:ln>
            <a:noFill/>
          </a:ln>
        </p:spPr>
        <p:txBody>
          <a:bodyPr/>
          <a:lstStyle>
            <a:lvl1pPr>
              <a:defRPr>
                <a:solidFill>
                  <a:schemeClr val="bg1"/>
                </a:solidFill>
              </a:defRPr>
            </a:lvl1pPr>
          </a:lstStyle>
          <a:p>
            <a:r>
              <a:rPr lang="en-CA" dirty="0" smtClean="0"/>
              <a:t>Click to edit Master title style</a:t>
            </a:r>
            <a:endParaRPr lang="en-US" dirty="0"/>
          </a:p>
        </p:txBody>
      </p:sp>
      <p:sp>
        <p:nvSpPr>
          <p:cNvPr id="3" name="Date Placeholder 2"/>
          <p:cNvSpPr>
            <a:spLocks noGrp="1"/>
          </p:cNvSpPr>
          <p:nvPr>
            <p:ph type="dt" sz="half" idx="10"/>
          </p:nvPr>
        </p:nvSpPr>
        <p:spPr>
          <a:ln>
            <a:noFill/>
          </a:ln>
        </p:spPr>
        <p:txBody>
          <a:bodyPr/>
          <a:lstStyle/>
          <a:p>
            <a:fld id="{7EA4FDDB-EBDD-2342-9F04-0748E5F056B9}" type="datetime1">
              <a:rPr lang="en-US" smtClean="0"/>
              <a:pPr/>
              <a:t>11-07-28</a:t>
            </a:fld>
            <a:endParaRPr lang="en-US"/>
          </a:p>
        </p:txBody>
      </p:sp>
      <p:sp>
        <p:nvSpPr>
          <p:cNvPr id="4" name="Footer Placeholder 3"/>
          <p:cNvSpPr>
            <a:spLocks noGrp="1"/>
          </p:cNvSpPr>
          <p:nvPr>
            <p:ph type="ftr" sz="quarter" idx="11"/>
          </p:nvPr>
        </p:nvSpPr>
        <p:spPr>
          <a:ln>
            <a:noFill/>
          </a:ln>
        </p:spPr>
        <p:txBody>
          <a:bodyPr/>
          <a:lstStyle/>
          <a:p>
            <a:endParaRPr lang="en-US"/>
          </a:p>
        </p:txBody>
      </p:sp>
      <p:sp>
        <p:nvSpPr>
          <p:cNvPr id="5" name="Slide Number Placeholder 4"/>
          <p:cNvSpPr>
            <a:spLocks noGrp="1"/>
          </p:cNvSpPr>
          <p:nvPr>
            <p:ph type="sldNum" sz="quarter" idx="12"/>
          </p:nvPr>
        </p:nvSpPr>
        <p:spPr>
          <a:ln>
            <a:noFill/>
          </a:ln>
        </p:spPr>
        <p:txBody>
          <a:bodyPr/>
          <a:lstStyle/>
          <a:p>
            <a:fld id="{67DBF52D-8B8D-E04E-A27E-43CF529849E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D3D0E2-29D2-C849-9074-F25A8F31932B}" type="datetime1">
              <a:rPr lang="en-US" smtClean="0"/>
              <a:pPr/>
              <a:t>11-07-28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DBF52D-8B8D-E04E-A27E-43CF529849E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457200" y="846697"/>
            <a:ext cx="3008313" cy="588403"/>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Rectangle 8"/>
          <p:cNvSpPr/>
          <p:nvPr userDrawn="1"/>
        </p:nvSpPr>
        <p:spPr>
          <a:xfrm>
            <a:off x="457200" y="695502"/>
            <a:ext cx="914400" cy="150075"/>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Rectangle 9"/>
          <p:cNvSpPr/>
          <p:nvPr userDrawn="1"/>
        </p:nvSpPr>
        <p:spPr>
          <a:xfrm>
            <a:off x="1371600" y="696623"/>
            <a:ext cx="914400" cy="150075"/>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p:cNvSpPr/>
          <p:nvPr userDrawn="1"/>
        </p:nvSpPr>
        <p:spPr>
          <a:xfrm>
            <a:off x="2286000" y="696623"/>
            <a:ext cx="914400" cy="150075"/>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a:xfrm>
            <a:off x="457200" y="273050"/>
            <a:ext cx="3008313" cy="1162050"/>
          </a:xfrm>
          <a:ln>
            <a:noFill/>
          </a:ln>
        </p:spPr>
        <p:txBody>
          <a:bodyPr anchor="b"/>
          <a:lstStyle>
            <a:lvl1pPr algn="l">
              <a:defRPr sz="2000" b="1">
                <a:solidFill>
                  <a:schemeClr val="bg1"/>
                </a:solidFill>
              </a:defRPr>
            </a:lvl1pPr>
          </a:lstStyle>
          <a:p>
            <a:r>
              <a:rPr lang="en-CA" dirty="0" smtClean="0"/>
              <a:t>Click to edit Master title style</a:t>
            </a:r>
            <a:endParaRPr lang="en-US" dirty="0"/>
          </a:p>
        </p:txBody>
      </p:sp>
      <p:sp>
        <p:nvSpPr>
          <p:cNvPr id="3" name="Content Placeholder 2"/>
          <p:cNvSpPr>
            <a:spLocks noGrp="1"/>
          </p:cNvSpPr>
          <p:nvPr>
            <p:ph idx="1"/>
          </p:nvPr>
        </p:nvSpPr>
        <p:spPr>
          <a:xfrm>
            <a:off x="3575050" y="273050"/>
            <a:ext cx="5111750" cy="5853113"/>
          </a:xfrm>
          <a:ln>
            <a:noFill/>
          </a:ln>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a:solidFill>
            <a:schemeClr val="accent1">
              <a:lumMod val="60000"/>
              <a:lumOff val="40000"/>
            </a:schemeClr>
          </a:solidFill>
          <a:ln>
            <a:noFill/>
          </a:ln>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smtClean="0"/>
              <a:t>Click to edit Master text styles</a:t>
            </a:r>
          </a:p>
        </p:txBody>
      </p:sp>
      <p:sp>
        <p:nvSpPr>
          <p:cNvPr id="5" name="Date Placeholder 4"/>
          <p:cNvSpPr>
            <a:spLocks noGrp="1"/>
          </p:cNvSpPr>
          <p:nvPr>
            <p:ph type="dt" sz="half" idx="10"/>
          </p:nvPr>
        </p:nvSpPr>
        <p:spPr>
          <a:ln>
            <a:noFill/>
          </a:ln>
        </p:spPr>
        <p:txBody>
          <a:bodyPr/>
          <a:lstStyle/>
          <a:p>
            <a:fld id="{F7722BA7-3E7C-4648-859D-FA43CE56D71B}" type="datetime1">
              <a:rPr lang="en-US" smtClean="0"/>
              <a:pPr/>
              <a:t>11-07-28</a:t>
            </a:fld>
            <a:endParaRPr lang="en-US"/>
          </a:p>
        </p:txBody>
      </p:sp>
      <p:sp>
        <p:nvSpPr>
          <p:cNvPr id="6" name="Footer Placeholder 5"/>
          <p:cNvSpPr>
            <a:spLocks noGrp="1"/>
          </p:cNvSpPr>
          <p:nvPr>
            <p:ph type="ftr" sz="quarter" idx="11"/>
          </p:nvPr>
        </p:nvSpPr>
        <p:spPr>
          <a:ln>
            <a:noFill/>
          </a:ln>
        </p:spPr>
        <p:txBody>
          <a:bodyPr/>
          <a:lstStyle/>
          <a:p>
            <a:endParaRPr lang="en-US"/>
          </a:p>
        </p:txBody>
      </p:sp>
      <p:sp>
        <p:nvSpPr>
          <p:cNvPr id="7" name="Slide Number Placeholder 6"/>
          <p:cNvSpPr>
            <a:spLocks noGrp="1"/>
          </p:cNvSpPr>
          <p:nvPr>
            <p:ph type="sldNum" sz="quarter" idx="12"/>
          </p:nvPr>
        </p:nvSpPr>
        <p:spPr>
          <a:ln>
            <a:noFill/>
          </a:ln>
        </p:spPr>
        <p:txBody>
          <a:bodyPr/>
          <a:lstStyle/>
          <a:p>
            <a:fld id="{67DBF52D-8B8D-E04E-A27E-43CF529849E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2" name="Rectangle 11"/>
          <p:cNvSpPr/>
          <p:nvPr userDrawn="1"/>
        </p:nvSpPr>
        <p:spPr>
          <a:xfrm>
            <a:off x="1792288" y="4952917"/>
            <a:ext cx="5486400" cy="1219284"/>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userDrawn="1"/>
        </p:nvSpPr>
        <p:spPr>
          <a:xfrm>
            <a:off x="1792288" y="4801721"/>
            <a:ext cx="914400" cy="150075"/>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Rectangle 13"/>
          <p:cNvSpPr/>
          <p:nvPr userDrawn="1"/>
        </p:nvSpPr>
        <p:spPr>
          <a:xfrm>
            <a:off x="2706688" y="4802842"/>
            <a:ext cx="914400" cy="150075"/>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p:cNvSpPr/>
          <p:nvPr userDrawn="1"/>
        </p:nvSpPr>
        <p:spPr>
          <a:xfrm>
            <a:off x="3621088" y="4802842"/>
            <a:ext cx="914400" cy="150075"/>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a:xfrm>
            <a:off x="1792288" y="4800600"/>
            <a:ext cx="5486400" cy="566738"/>
          </a:xfrm>
          <a:ln>
            <a:noFill/>
          </a:ln>
        </p:spPr>
        <p:txBody>
          <a:bodyPr anchor="b"/>
          <a:lstStyle>
            <a:lvl1pPr algn="l">
              <a:defRPr sz="2000" b="1">
                <a:solidFill>
                  <a:schemeClr val="bg1"/>
                </a:solidFill>
              </a:defRPr>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solidFill>
            <a:srgbClr val="95B3D7"/>
          </a:solidFill>
          <a:ln>
            <a:noFill/>
          </a:ln>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smtClean="0"/>
              <a:t>Click to edit Master text styles</a:t>
            </a:r>
          </a:p>
        </p:txBody>
      </p:sp>
      <p:sp>
        <p:nvSpPr>
          <p:cNvPr id="5" name="Date Placeholder 4"/>
          <p:cNvSpPr>
            <a:spLocks noGrp="1"/>
          </p:cNvSpPr>
          <p:nvPr>
            <p:ph type="dt" sz="half" idx="10"/>
          </p:nvPr>
        </p:nvSpPr>
        <p:spPr>
          <a:ln>
            <a:noFill/>
          </a:ln>
        </p:spPr>
        <p:txBody>
          <a:bodyPr/>
          <a:lstStyle/>
          <a:p>
            <a:fld id="{CB2FD3C9-8820-A142-B165-FA833373200B}" type="datetime1">
              <a:rPr lang="en-US" smtClean="0"/>
              <a:pPr/>
              <a:t>11-07-28</a:t>
            </a:fld>
            <a:endParaRPr lang="en-US"/>
          </a:p>
        </p:txBody>
      </p:sp>
      <p:sp>
        <p:nvSpPr>
          <p:cNvPr id="6" name="Footer Placeholder 5"/>
          <p:cNvSpPr>
            <a:spLocks noGrp="1"/>
          </p:cNvSpPr>
          <p:nvPr>
            <p:ph type="ftr" sz="quarter" idx="11"/>
          </p:nvPr>
        </p:nvSpPr>
        <p:spPr>
          <a:ln>
            <a:noFill/>
          </a:ln>
        </p:spPr>
        <p:txBody>
          <a:bodyPr/>
          <a:lstStyle/>
          <a:p>
            <a:endParaRPr lang="en-US"/>
          </a:p>
        </p:txBody>
      </p:sp>
      <p:sp>
        <p:nvSpPr>
          <p:cNvPr id="7" name="Slide Number Placeholder 6"/>
          <p:cNvSpPr>
            <a:spLocks noGrp="1"/>
          </p:cNvSpPr>
          <p:nvPr>
            <p:ph type="sldNum" sz="quarter" idx="12"/>
          </p:nvPr>
        </p:nvSpPr>
        <p:spPr>
          <a:ln>
            <a:noFill/>
          </a:ln>
        </p:spPr>
        <p:txBody>
          <a:bodyPr/>
          <a:lstStyle/>
          <a:p>
            <a:fld id="{67DBF52D-8B8D-E04E-A27E-43CF529849E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D5A5E-9C00-0240-8844-126937F025D7}" type="datetime1">
              <a:rPr lang="en-US" smtClean="0"/>
              <a:pPr/>
              <a:t>11-07-28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cap="small">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DBF52D-8B8D-E04E-A27E-43CF529849E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3600" kern="1200" cap="small">
          <a:ln w="3175">
            <a:noFill/>
          </a:ln>
          <a:solidFill>
            <a:schemeClr val="tx2"/>
          </a:solidFill>
          <a:effectLst/>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daflairsMac:Users:daflair:Desktop:Deliverables:THE%20Proposal:Drafts:Spatial%20Uniformity%20Proposal%20d007.docx!OLE_LINK2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media" Target="file://localhost/Users/daflair/Documents/MATLAB/SUP-Research/rithp7k01/supVideo1-100.mov" TargetMode="External"/><Relationship Id="rId4" Type="http://schemas.openxmlformats.org/officeDocument/2006/relationships/video" Target="file://localhost/Users/daflair/Documents/MATLAB/SUP-Research/rithp7k01/supVideo1-100.mov" TargetMode="External"/><Relationship Id="rId5" Type="http://schemas.openxmlformats.org/officeDocument/2006/relationships/slideLayout" Target="../slideLayouts/slideLayout2.xml"/><Relationship Id="rId6" Type="http://schemas.openxmlformats.org/officeDocument/2006/relationships/image" Target="../media/image15.png"/><Relationship Id="rId7" Type="http://schemas.openxmlformats.org/officeDocument/2006/relationships/image" Target="../media/image16.png"/><Relationship Id="rId1" Type="http://schemas.microsoft.com/office/2007/relationships/media" Target="file://localhost/Users/daflair/Documents/MATLAB/SUP-Research/rithp5501/supVideo1-100.mov" TargetMode="External"/><Relationship Id="rId2" Type="http://schemas.openxmlformats.org/officeDocument/2006/relationships/video" Target="file://localhost/Users/daflair/Documents/MATLAB/SUP-Research/rithp5501/supVideo1-100.mov" TargetMode="External"/></Relationships>
</file>

<file path=ppt/slides/_rels/slide25.xml.rels><?xml version="1.0" encoding="UTF-8" standalone="yes"?>
<Relationships xmlns="http://schemas.openxmlformats.org/package/2006/relationships"><Relationship Id="rId3" Type="http://schemas.microsoft.com/office/2007/relationships/media" Target="file://localhost/Users/daflair/Documents/MATLAB/SUP-Research/rithp5501/supVideo2-100.mov" TargetMode="External"/><Relationship Id="rId4" Type="http://schemas.openxmlformats.org/officeDocument/2006/relationships/video" Target="file://localhost/Users/daflair/Documents/MATLAB/SUP-Research/rithp5501/supVideo2-100.mov" TargetMode="External"/><Relationship Id="rId5" Type="http://schemas.openxmlformats.org/officeDocument/2006/relationships/slideLayout" Target="../slideLayouts/slideLayout2.xml"/><Relationship Id="rId6" Type="http://schemas.openxmlformats.org/officeDocument/2006/relationships/image" Target="../media/image17.png"/><Relationship Id="rId7" Type="http://schemas.openxmlformats.org/officeDocument/2006/relationships/image" Target="../media/image18.png"/><Relationship Id="rId1" Type="http://schemas.microsoft.com/office/2007/relationships/media" Target="file://localhost/Users/daflair/Documents/MATLAB/SUP-Research/rithp7k01/supVideo2-100.mov" TargetMode="External"/><Relationship Id="rId2" Type="http://schemas.openxmlformats.org/officeDocument/2006/relationships/video" Target="file://localhost/Users/daflair/Documents/MATLAB/SUP-Research/rithp7k01/supVideo2-100.mov" TargetMode="External"/></Relationships>
</file>

<file path=ppt/slides/_rels/slide26.xml.rels><?xml version="1.0" encoding="UTF-8" standalone="yes"?>
<Relationships xmlns="http://schemas.openxmlformats.org/package/2006/relationships"><Relationship Id="rId3" Type="http://schemas.microsoft.com/office/2007/relationships/media" Target="file://localhost/Users/daflair/Documents/MATLAB/SUP-Research/rithp7k01/supVideo2-50.mov" TargetMode="External"/><Relationship Id="rId4" Type="http://schemas.openxmlformats.org/officeDocument/2006/relationships/video" Target="file://localhost/Users/daflair/Documents/MATLAB/SUP-Research/rithp7k01/supVideo2-50.mov" TargetMode="External"/><Relationship Id="rId5" Type="http://schemas.openxmlformats.org/officeDocument/2006/relationships/slideLayout" Target="../slideLayouts/slideLayout2.xml"/><Relationship Id="rId6" Type="http://schemas.openxmlformats.org/officeDocument/2006/relationships/image" Target="../media/image19.png"/><Relationship Id="rId7" Type="http://schemas.openxmlformats.org/officeDocument/2006/relationships/image" Target="../media/image20.png"/><Relationship Id="rId1" Type="http://schemas.microsoft.com/office/2007/relationships/media" Target="file://localhost/Users/daflair/Documents/MATLAB/SUP-Research/rithp5501/supVideo2-50.mov" TargetMode="External"/><Relationship Id="rId2" Type="http://schemas.openxmlformats.org/officeDocument/2006/relationships/video" Target="file://localhost/Users/daflair/Documents/MATLAB/SUP-Research/rithp5501/supVideo2-50.mov" TargetMode="External"/></Relationships>
</file>

<file path=ppt/slides/_rels/slide27.xml.rels><?xml version="1.0" encoding="UTF-8" standalone="yes"?>
<Relationships xmlns="http://schemas.openxmlformats.org/package/2006/relationships"><Relationship Id="rId3" Type="http://schemas.microsoft.com/office/2007/relationships/media" Target="file://localhost/Users/daflair/Documents/MATLAB/SUP-Research/rithp7k01/supVideo1-0.mov" TargetMode="External"/><Relationship Id="rId4" Type="http://schemas.openxmlformats.org/officeDocument/2006/relationships/video" Target="file://localhost/Users/daflair/Documents/MATLAB/SUP-Research/rithp7k01/supVideo1-0.mov" TargetMode="External"/><Relationship Id="rId5" Type="http://schemas.openxmlformats.org/officeDocument/2006/relationships/slideLayout" Target="../slideLayouts/slideLayout2.xml"/><Relationship Id="rId6" Type="http://schemas.openxmlformats.org/officeDocument/2006/relationships/image" Target="../media/image21.png"/><Relationship Id="rId7" Type="http://schemas.openxmlformats.org/officeDocument/2006/relationships/image" Target="../media/image22.png"/><Relationship Id="rId1" Type="http://schemas.microsoft.com/office/2007/relationships/media" Target="file://localhost/Users/daflair/Documents/MATLAB/SUP-Research/rithp7k01/supVideo2-0.mov" TargetMode="External"/><Relationship Id="rId2" Type="http://schemas.openxmlformats.org/officeDocument/2006/relationships/video" Target="file://localhost/Users/daflair/Documents/MATLAB/SUP-Research/rithp7k01/supVideo2-0.mov" TargetMode="External"/></Relationships>
</file>

<file path=ppt/slides/_rels/slide28.xml.rels><?xml version="1.0" encoding="UTF-8" standalone="yes"?>
<Relationships xmlns="http://schemas.openxmlformats.org/package/2006/relationships"><Relationship Id="rId3" Type="http://schemas.microsoft.com/office/2007/relationships/media" Target="file://localhost/Users/daflair/Documents/MATLAB/SUP-Research/ritsm7402b/supVideo2-0.mov" TargetMode="External"/><Relationship Id="rId4" Type="http://schemas.openxmlformats.org/officeDocument/2006/relationships/video" Target="file://localhost/Users/daflair/Documents/MATLAB/SUP-Research/ritsm7402b/supVideo2-0.mov" TargetMode="External"/><Relationship Id="rId5" Type="http://schemas.openxmlformats.org/officeDocument/2006/relationships/slideLayout" Target="../slideLayouts/slideLayout2.xml"/><Relationship Id="rId6" Type="http://schemas.openxmlformats.org/officeDocument/2006/relationships/image" Target="../media/image23.png"/><Relationship Id="rId7" Type="http://schemas.openxmlformats.org/officeDocument/2006/relationships/image" Target="../media/image24.png"/><Relationship Id="rId1" Type="http://schemas.microsoft.com/office/2007/relationships/media" Target="file://localhost/Users/daflair/Documents/MATLAB/SUP-Research/ritsm7402b/supVideo1-0.mov" TargetMode="External"/><Relationship Id="rId2" Type="http://schemas.openxmlformats.org/officeDocument/2006/relationships/video" Target="file://localhost/Users/daflair/Documents/MATLAB/SUP-Research/ritsm7402b/supVideo1-0.mov" TargetMode="External"/></Relationships>
</file>

<file path=ppt/slides/_rels/slide29.xml.rels><?xml version="1.0" encoding="UTF-8" standalone="yes"?>
<Relationships xmlns="http://schemas.openxmlformats.org/package/2006/relationships"><Relationship Id="rId3" Type="http://schemas.microsoft.com/office/2007/relationships/media" Target="file://localhost/Users/daflair/Documents/MATLAB/SUP-Research/ritsm7402b/supVideo1-100.mov" TargetMode="External"/><Relationship Id="rId4" Type="http://schemas.openxmlformats.org/officeDocument/2006/relationships/video" Target="file://localhost/Users/daflair/Documents/MATLAB/SUP-Research/ritsm7402b/supVideo1-100.mov" TargetMode="External"/><Relationship Id="rId5" Type="http://schemas.openxmlformats.org/officeDocument/2006/relationships/slideLayout" Target="../slideLayouts/slideLayout2.xml"/><Relationship Id="rId6" Type="http://schemas.openxmlformats.org/officeDocument/2006/relationships/image" Target="../media/image25.png"/><Relationship Id="rId7" Type="http://schemas.openxmlformats.org/officeDocument/2006/relationships/image" Target="../media/image26.png"/><Relationship Id="rId1" Type="http://schemas.microsoft.com/office/2007/relationships/media" Target="file://localhost/Users/daflair/Documents/MATLAB/SUP-Research/ritsm7402a/supVideo1-100.mov" TargetMode="External"/><Relationship Id="rId2" Type="http://schemas.openxmlformats.org/officeDocument/2006/relationships/video" Target="file://localhost/Users/daflair/Documents/MATLAB/SUP-Research/ritsm7402a/supVideo1-100.mo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media" Target="file://localhost/Users/daflair/Documents/MATLAB/SUP-Research/ritsm7402b/supVideo2-100.mov" TargetMode="External"/><Relationship Id="rId4" Type="http://schemas.openxmlformats.org/officeDocument/2006/relationships/video" Target="file://localhost/Users/daflair/Documents/MATLAB/SUP-Research/ritsm7402b/supVideo2-100.mov" TargetMode="External"/><Relationship Id="rId5" Type="http://schemas.openxmlformats.org/officeDocument/2006/relationships/slideLayout" Target="../slideLayouts/slideLayout2.xml"/><Relationship Id="rId6" Type="http://schemas.openxmlformats.org/officeDocument/2006/relationships/image" Target="../media/image27.png"/><Relationship Id="rId7" Type="http://schemas.openxmlformats.org/officeDocument/2006/relationships/image" Target="../media/image28.png"/><Relationship Id="rId1" Type="http://schemas.microsoft.com/office/2007/relationships/media" Target="file://localhost/Users/daflair/Documents/MATLAB/SUP-Research/ritsm7402a/supVideo2-100.mov" TargetMode="External"/><Relationship Id="rId2" Type="http://schemas.openxmlformats.org/officeDocument/2006/relationships/video" Target="file://localhost/Users/daflair/Documents/MATLAB/SUP-Research/ritsm7402a/supVideo2-100.mov" TargetMode="External"/></Relationships>
</file>

<file path=ppt/slides/_rels/slide31.xml.rels><?xml version="1.0" encoding="UTF-8" standalone="yes"?>
<Relationships xmlns="http://schemas.openxmlformats.org/package/2006/relationships"><Relationship Id="rId3" Type="http://schemas.microsoft.com/office/2007/relationships/media" Target="file://localhost/Users/daflair/Documents/MATLAB/SUP-Research/ritsm7402c/supVideo2-100.mov" TargetMode="External"/><Relationship Id="rId4" Type="http://schemas.openxmlformats.org/officeDocument/2006/relationships/video" Target="file://localhost/Users/daflair/Documents/MATLAB/SUP-Research/ritsm7402c/supVideo2-100.mov" TargetMode="External"/><Relationship Id="rId5" Type="http://schemas.microsoft.com/office/2007/relationships/media" Target="file://localhost/Users/daflair/Documents/MATLAB/SUP-Research/ritsm7402b/supVideo2-100.mov" TargetMode="External"/><Relationship Id="rId6" Type="http://schemas.openxmlformats.org/officeDocument/2006/relationships/video" Target="file://localhost/Users/daflair/Documents/MATLAB/SUP-Research/ritsm7402b/supVideo2-100.mov" TargetMode="External"/><Relationship Id="rId7" Type="http://schemas.openxmlformats.org/officeDocument/2006/relationships/slideLayout" Target="../slideLayouts/slideLayout2.xml"/><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 Type="http://schemas.microsoft.com/office/2007/relationships/media" Target="file://localhost/Users/daflair/Documents/MATLAB/SUP-Research/ritsm7402a/supVideo2-100.mov" TargetMode="External"/><Relationship Id="rId2" Type="http://schemas.openxmlformats.org/officeDocument/2006/relationships/video" Target="file://localhost/Users/daflair/Documents/MATLAB/SUP-Research/ritsm7402a/supVideo2-100.mo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a:t>Printing Non-uniformity of Various Commercial Presses</a:t>
            </a:r>
          </a:p>
        </p:txBody>
      </p:sp>
      <p:sp>
        <p:nvSpPr>
          <p:cNvPr id="3" name="Subtitle 2"/>
          <p:cNvSpPr>
            <a:spLocks noGrp="1"/>
          </p:cNvSpPr>
          <p:nvPr>
            <p:ph type="subTitle" idx="1"/>
          </p:nvPr>
        </p:nvSpPr>
        <p:spPr/>
        <p:txBody>
          <a:bodyPr>
            <a:normAutofit/>
          </a:bodyPr>
          <a:lstStyle/>
          <a:p>
            <a:r>
              <a:rPr lang="en-US" dirty="0"/>
              <a:t>Visualization, Analysis, and Comparison of test data from Lithographic and </a:t>
            </a:r>
            <a:r>
              <a:rPr lang="en-US" dirty="0" err="1"/>
              <a:t>Electrophotographic</a:t>
            </a:r>
            <a:r>
              <a:rPr lang="en-US" dirty="0"/>
              <a:t> presses</a:t>
            </a:r>
            <a:endParaRPr lang="en-US" dirty="0" smtClean="0"/>
          </a:p>
          <a:p>
            <a:endParaRPr lang="en-US" sz="1800" dirty="0" smtClean="0"/>
          </a:p>
          <a:p>
            <a:r>
              <a:rPr lang="en-US" sz="1800" dirty="0"/>
              <a:t>b</a:t>
            </a:r>
            <a:r>
              <a:rPr lang="en-US" sz="1800" dirty="0" smtClean="0"/>
              <a:t>y Saleh Abdel Motaal</a:t>
            </a:r>
            <a:endParaRPr lang="en-US" sz="1800" dirty="0"/>
          </a:p>
        </p:txBody>
      </p:sp>
      <p:pic>
        <p:nvPicPr>
          <p:cNvPr id="8" name="Picture 7"/>
          <p:cNvPicPr>
            <a:picLocks noChangeAspect="1"/>
          </p:cNvPicPr>
          <p:nvPr/>
        </p:nvPicPr>
        <p:blipFill>
          <a:blip r:embed="rId3"/>
          <a:stretch>
            <a:fillRect/>
          </a:stretch>
        </p:blipFill>
        <p:spPr>
          <a:xfrm>
            <a:off x="661756" y="1183963"/>
            <a:ext cx="4668222" cy="149573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2288" y="4965700"/>
            <a:ext cx="5486400" cy="1219200"/>
          </a:xfrm>
        </p:spPr>
        <p:txBody>
          <a:bodyPr anchor="b">
            <a:normAutofit/>
          </a:bodyPr>
          <a:lstStyle/>
          <a:p>
            <a:pPr algn="ctr"/>
            <a:r>
              <a:rPr lang="en-US" sz="3600" dirty="0" smtClean="0"/>
              <a:t>We are more concerned with Repeatability</a:t>
            </a:r>
            <a:endParaRPr lang="en-US" sz="3600" dirty="0"/>
          </a:p>
        </p:txBody>
      </p:sp>
      <p:pic>
        <p:nvPicPr>
          <p:cNvPr id="10" name="Picture Placeholder 9" descr="Wikipedia High_precision_Low_accuracy.png"/>
          <p:cNvPicPr>
            <a:picLocks noGrp="1" noChangeAspect="1"/>
          </p:cNvPicPr>
          <p:nvPr>
            <p:ph type="pic" idx="1"/>
          </p:nvPr>
        </p:nvPicPr>
        <p:blipFill>
          <a:blip r:embed="rId2"/>
          <a:srcRect l="-16667" r="-16667"/>
          <a:stretch>
            <a:fillRect/>
          </a:stretch>
        </p:blipFill>
        <p:spPr>
          <a:xfrm>
            <a:off x="3100388" y="1593850"/>
            <a:ext cx="2870200" cy="2152650"/>
          </a:xfrm>
          <a:prstGeom prst="rect">
            <a:avLst/>
          </a:prstGeom>
          <a:effectLst>
            <a:outerShdw blurRad="50800" dist="38100" dir="540000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orient="vert"/>
          </p:nvPr>
        </p:nvSpPr>
        <p:spPr/>
        <p:txBody>
          <a:bodyPr>
            <a:normAutofit/>
          </a:bodyPr>
          <a:lstStyle/>
          <a:p>
            <a:r>
              <a:rPr lang="en-US" sz="2400" dirty="0" smtClean="0"/>
              <a:t>Spatial Variability</a:t>
            </a:r>
            <a:endParaRPr lang="en-US" sz="2400" dirty="0"/>
          </a:p>
        </p:txBody>
      </p:sp>
      <p:sp>
        <p:nvSpPr>
          <p:cNvPr id="7" name="Content Placeholder 6"/>
          <p:cNvSpPr>
            <a:spLocks noGrp="1"/>
          </p:cNvSpPr>
          <p:nvPr>
            <p:ph type="body" orient="vert" idx="1"/>
          </p:nvPr>
        </p:nvSpPr>
        <p:spPr>
          <a:xfrm>
            <a:off x="457200" y="274638"/>
            <a:ext cx="6019800" cy="5389561"/>
          </a:xfrm>
        </p:spPr>
        <p:txBody>
          <a:bodyPr anchor="b">
            <a:normAutofit/>
          </a:bodyPr>
          <a:lstStyle/>
          <a:p>
            <a:pPr>
              <a:spcAft>
                <a:spcPts val="1200"/>
              </a:spcAft>
            </a:pPr>
            <a:r>
              <a:rPr lang="en-US" sz="2000" dirty="0" err="1" smtClean="0"/>
              <a:t>Sigg</a:t>
            </a:r>
            <a:r>
              <a:rPr lang="en-US" sz="2000" dirty="0" smtClean="0"/>
              <a:t> (2007), “unevenness of inking around the cylinder [circumferentially] is around 0.08 density”</a:t>
            </a:r>
          </a:p>
        </p:txBody>
      </p:sp>
      <p:pic>
        <p:nvPicPr>
          <p:cNvPr id="5" name="Content Placeholder 5" descr="Sigg - Uniformity 3D-Plots.pdf"/>
          <p:cNvPicPr>
            <a:picLocks noChangeAspect="1"/>
          </p:cNvPicPr>
          <p:nvPr/>
        </p:nvPicPr>
        <p:blipFill>
          <a:blip r:embed="rId3"/>
          <a:srcRect t="-621" b="7348"/>
          <a:stretch>
            <a:fillRect/>
          </a:stretch>
        </p:blipFill>
        <p:spPr>
          <a:xfrm>
            <a:off x="1155357" y="646964"/>
            <a:ext cx="6833285" cy="3462231"/>
          </a:xfrm>
          <a:prstGeom prst="rect">
            <a:avLst/>
          </a:prstGeom>
          <a:effectLst>
            <a:outerShdw blurRad="50800" dist="38100" dir="5400000">
              <a:srgbClr val="000000">
                <a:alpha val="43000"/>
              </a:srgbClr>
            </a:outerShdw>
          </a:effectLst>
        </p:spPr>
      </p:pic>
      <p:sp>
        <p:nvSpPr>
          <p:cNvPr id="6" name="Rectangle 5"/>
          <p:cNvSpPr/>
          <p:nvPr/>
        </p:nvSpPr>
        <p:spPr>
          <a:xfrm>
            <a:off x="3903111" y="4109195"/>
            <a:ext cx="1337776" cy="276999"/>
          </a:xfrm>
          <a:prstGeom prst="rect">
            <a:avLst/>
          </a:prstGeom>
        </p:spPr>
        <p:txBody>
          <a:bodyPr wrap="none">
            <a:spAutoFit/>
          </a:bodyPr>
          <a:lstStyle/>
          <a:p>
            <a:pPr algn="ctr"/>
            <a:r>
              <a:rPr lang="en-US" sz="1200" dirty="0" smtClean="0">
                <a:latin typeface="Arial Narrow Bold"/>
                <a:cs typeface="Arial Narrow Bold"/>
              </a:rPr>
              <a:t>(</a:t>
            </a:r>
            <a:r>
              <a:rPr lang="en-US" sz="1200" dirty="0" err="1" smtClean="0">
                <a:latin typeface="Arial Narrow Bold"/>
                <a:cs typeface="Arial Narrow Bold"/>
              </a:rPr>
              <a:t>Sigg</a:t>
            </a:r>
            <a:r>
              <a:rPr lang="en-US" sz="1200" dirty="0" smtClean="0">
                <a:latin typeface="Arial Narrow Bold"/>
                <a:cs typeface="Arial Narrow Bold"/>
              </a:rPr>
              <a:t>, TAGA – 2007)</a:t>
            </a:r>
            <a:endParaRPr lang="en-US" sz="1200" dirty="0">
              <a:latin typeface="Arial Narrow Bold"/>
              <a:cs typeface="Arial Narrow Bold"/>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7200" y="1524000"/>
            <a:ext cx="8229600" cy="4663440"/>
          </a:xfrm>
          <a:prstGeom prst="rect">
            <a:avLst/>
          </a:prstGeom>
          <a:solidFill>
            <a:srgbClr val="D4EBFC"/>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a:p>
        </p:txBody>
      </p:sp>
      <p:sp>
        <p:nvSpPr>
          <p:cNvPr id="8" name="Content Placeholder 7"/>
          <p:cNvSpPr>
            <a:spLocks noGrp="1"/>
          </p:cNvSpPr>
          <p:nvPr>
            <p:ph idx="1"/>
          </p:nvPr>
        </p:nvSpPr>
        <p:spPr>
          <a:xfrm>
            <a:off x="457200" y="1600200"/>
            <a:ext cx="8229600" cy="4572000"/>
          </a:xfrm>
        </p:spPr>
        <p:txBody>
          <a:bodyPr anchor="b"/>
          <a:lstStyle/>
          <a:p>
            <a:r>
              <a:rPr lang="en-US" dirty="0" smtClean="0"/>
              <a:t>There is no adjustment for circumferential ink film thickness</a:t>
            </a:r>
          </a:p>
        </p:txBody>
      </p:sp>
      <p:sp>
        <p:nvSpPr>
          <p:cNvPr id="2" name="Title 1"/>
          <p:cNvSpPr>
            <a:spLocks noGrp="1" noChangeAspect="1"/>
          </p:cNvSpPr>
          <p:nvPr>
            <p:ph type="title"/>
          </p:nvPr>
        </p:nvSpPr>
        <p:spPr/>
        <p:txBody>
          <a:bodyPr>
            <a:normAutofit/>
          </a:bodyPr>
          <a:lstStyle/>
          <a:p>
            <a:r>
              <a:rPr lang="en-US" dirty="0" smtClean="0"/>
              <a:t>Ink Film Thickness (IFT)</a:t>
            </a:r>
            <a:endParaRPr lang="en-US" dirty="0"/>
          </a:p>
        </p:txBody>
      </p:sp>
      <p:grpSp>
        <p:nvGrpSpPr>
          <p:cNvPr id="18" name="Group 17"/>
          <p:cNvGrpSpPr/>
          <p:nvPr/>
        </p:nvGrpSpPr>
        <p:grpSpPr>
          <a:xfrm>
            <a:off x="1325880" y="1600200"/>
            <a:ext cx="6492240" cy="3843159"/>
            <a:chOff x="1325880" y="1600200"/>
            <a:chExt cx="6492240" cy="3843159"/>
          </a:xfrm>
        </p:grpSpPr>
        <p:sp>
          <p:nvSpPr>
            <p:cNvPr id="10" name="Rectangle 9"/>
            <p:cNvSpPr/>
            <p:nvPr/>
          </p:nvSpPr>
          <p:spPr>
            <a:xfrm>
              <a:off x="2992443" y="5166360"/>
              <a:ext cx="3159113" cy="276999"/>
            </a:xfrm>
            <a:prstGeom prst="rect">
              <a:avLst/>
            </a:prstGeom>
          </p:spPr>
          <p:txBody>
            <a:bodyPr wrap="none">
              <a:spAutoFit/>
            </a:bodyPr>
            <a:lstStyle/>
            <a:p>
              <a:pPr algn="ctr"/>
              <a:r>
                <a:rPr lang="en-US" sz="1200" dirty="0" smtClean="0">
                  <a:latin typeface="Arial Narrow Bold"/>
                  <a:cs typeface="Arial Narrow Bold"/>
                </a:rPr>
                <a:t>(</a:t>
              </a:r>
              <a:r>
                <a:rPr lang="en-US" sz="1200" dirty="0" err="1" smtClean="0">
                  <a:latin typeface="Arial Narrow Bold"/>
                  <a:cs typeface="Arial Narrow Bold"/>
                </a:rPr>
                <a:t>Kipphan</a:t>
              </a:r>
              <a:r>
                <a:rPr lang="en-US" sz="1200" dirty="0" smtClean="0">
                  <a:latin typeface="Arial Narrow Bold"/>
                  <a:cs typeface="Arial Narrow Bold"/>
                </a:rPr>
                <a:t>, Springer: Handbook of Print Media – 2001)</a:t>
              </a:r>
              <a:endParaRPr lang="en-US" sz="1200" dirty="0">
                <a:latin typeface="Arial Narrow Bold"/>
                <a:cs typeface="Arial Narrow Bold"/>
              </a:endParaRPr>
            </a:p>
          </p:txBody>
        </p:sp>
        <p:pic>
          <p:nvPicPr>
            <p:cNvPr id="9" name="Content Placeholder 10" descr="Kipphan - Ink Profile p. 237.pdf"/>
            <p:cNvPicPr>
              <a:picLocks/>
            </p:cNvPicPr>
            <p:nvPr/>
          </p:nvPicPr>
          <p:blipFill>
            <a:blip r:embed="rId3"/>
            <a:srcRect t="-446" b="-446"/>
            <a:stretch>
              <a:fillRect/>
            </a:stretch>
          </p:blipFill>
          <p:spPr>
            <a:xfrm>
              <a:off x="1325880" y="1600200"/>
              <a:ext cx="6492240" cy="3566160"/>
            </a:xfrm>
            <a:prstGeom prst="roundRect">
              <a:avLst>
                <a:gd name="adj" fmla="val 8594"/>
              </a:avLst>
            </a:prstGeom>
            <a:solidFill>
              <a:srgbClr val="D4EBFC"/>
            </a:solidFill>
            <a:ln>
              <a:noFill/>
            </a:ln>
            <a:effectLst/>
          </p:spPr>
        </p:pic>
      </p:grpSp>
      <p:sp>
        <p:nvSpPr>
          <p:cNvPr id="19" name="Freeform 18"/>
          <p:cNvSpPr/>
          <p:nvPr/>
        </p:nvSpPr>
        <p:spPr>
          <a:xfrm>
            <a:off x="4747860" y="1871149"/>
            <a:ext cx="2537178" cy="1045707"/>
          </a:xfrm>
          <a:custGeom>
            <a:avLst/>
            <a:gdLst>
              <a:gd name="connsiteX0" fmla="*/ 0 w 2946400"/>
              <a:gd name="connsiteY0" fmla="*/ 355600 h 1327150"/>
              <a:gd name="connsiteX1" fmla="*/ 2139950 w 2946400"/>
              <a:gd name="connsiteY1" fmla="*/ 1327150 h 1327150"/>
              <a:gd name="connsiteX2" fmla="*/ 2946400 w 2946400"/>
              <a:gd name="connsiteY2" fmla="*/ 755650 h 1327150"/>
              <a:gd name="connsiteX3" fmla="*/ 869950 w 2946400"/>
              <a:gd name="connsiteY3" fmla="*/ 0 h 1327150"/>
              <a:gd name="connsiteX4" fmla="*/ 0 w 2946400"/>
              <a:gd name="connsiteY4" fmla="*/ 355600 h 132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0" h="1327150">
                <a:moveTo>
                  <a:pt x="0" y="355600"/>
                </a:moveTo>
                <a:lnTo>
                  <a:pt x="2139950" y="1327150"/>
                </a:lnTo>
                <a:lnTo>
                  <a:pt x="2946400" y="755650"/>
                </a:lnTo>
                <a:lnTo>
                  <a:pt x="869950" y="0"/>
                </a:lnTo>
                <a:lnTo>
                  <a:pt x="0" y="355600"/>
                </a:lnTo>
                <a:close/>
              </a:path>
            </a:pathLst>
          </a:custGeom>
          <a:gradFill flip="none" rotWithShape="1">
            <a:gsLst>
              <a:gs pos="25000">
                <a:schemeClr val="bg2">
                  <a:alpha val="0"/>
                </a:schemeClr>
              </a:gs>
              <a:gs pos="50000">
                <a:schemeClr val="bg1">
                  <a:alpha val="60000"/>
                </a:schemeClr>
              </a:gs>
              <a:gs pos="75000">
                <a:schemeClr val="bg2">
                  <a:alpha val="0"/>
                </a:schemeClr>
              </a:gs>
            </a:gsLst>
            <a:lin ang="175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3296698" y="2436916"/>
            <a:ext cx="2033069" cy="1571062"/>
          </a:xfrm>
          <a:custGeom>
            <a:avLst/>
            <a:gdLst>
              <a:gd name="connsiteX0" fmla="*/ 0 w 2565400"/>
              <a:gd name="connsiteY0" fmla="*/ 431800 h 1993900"/>
              <a:gd name="connsiteX1" fmla="*/ 2120900 w 2565400"/>
              <a:gd name="connsiteY1" fmla="*/ 1993900 h 1993900"/>
              <a:gd name="connsiteX2" fmla="*/ 2565400 w 2565400"/>
              <a:gd name="connsiteY2" fmla="*/ 1714500 h 1993900"/>
              <a:gd name="connsiteX3" fmla="*/ 2552700 w 2565400"/>
              <a:gd name="connsiteY3" fmla="*/ 1498600 h 1993900"/>
              <a:gd name="connsiteX4" fmla="*/ 2032000 w 2565400"/>
              <a:gd name="connsiteY4" fmla="*/ 1193800 h 1993900"/>
              <a:gd name="connsiteX5" fmla="*/ 2032000 w 2565400"/>
              <a:gd name="connsiteY5" fmla="*/ 1193800 h 1993900"/>
              <a:gd name="connsiteX6" fmla="*/ 1854200 w 2565400"/>
              <a:gd name="connsiteY6" fmla="*/ 1155700 h 1993900"/>
              <a:gd name="connsiteX7" fmla="*/ 1879600 w 2565400"/>
              <a:gd name="connsiteY7" fmla="*/ 1079500 h 1993900"/>
              <a:gd name="connsiteX8" fmla="*/ 1625600 w 2565400"/>
              <a:gd name="connsiteY8" fmla="*/ 914400 h 1993900"/>
              <a:gd name="connsiteX9" fmla="*/ 1625600 w 2565400"/>
              <a:gd name="connsiteY9" fmla="*/ 914400 h 1993900"/>
              <a:gd name="connsiteX10" fmla="*/ 1460500 w 2565400"/>
              <a:gd name="connsiteY10" fmla="*/ 825500 h 1993900"/>
              <a:gd name="connsiteX11" fmla="*/ 1447800 w 2565400"/>
              <a:gd name="connsiteY11" fmla="*/ 685800 h 1993900"/>
              <a:gd name="connsiteX12" fmla="*/ 1257300 w 2565400"/>
              <a:gd name="connsiteY12" fmla="*/ 558800 h 1993900"/>
              <a:gd name="connsiteX13" fmla="*/ 1257300 w 2565400"/>
              <a:gd name="connsiteY13" fmla="*/ 558800 h 1993900"/>
              <a:gd name="connsiteX14" fmla="*/ 1117600 w 2565400"/>
              <a:gd name="connsiteY14" fmla="*/ 495300 h 1993900"/>
              <a:gd name="connsiteX15" fmla="*/ 1117600 w 2565400"/>
              <a:gd name="connsiteY15" fmla="*/ 495300 h 1993900"/>
              <a:gd name="connsiteX16" fmla="*/ 749300 w 2565400"/>
              <a:gd name="connsiteY16" fmla="*/ 266700 h 1993900"/>
              <a:gd name="connsiteX17" fmla="*/ 749300 w 2565400"/>
              <a:gd name="connsiteY17" fmla="*/ 127000 h 1993900"/>
              <a:gd name="connsiteX18" fmla="*/ 546100 w 2565400"/>
              <a:gd name="connsiteY18" fmla="*/ 0 h 1993900"/>
              <a:gd name="connsiteX19" fmla="*/ 12700 w 2565400"/>
              <a:gd name="connsiteY19" fmla="*/ 203200 h 1993900"/>
              <a:gd name="connsiteX20" fmla="*/ 0 w 2565400"/>
              <a:gd name="connsiteY20" fmla="*/ 431800 h 199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5400" h="1993900">
                <a:moveTo>
                  <a:pt x="0" y="431800"/>
                </a:moveTo>
                <a:lnTo>
                  <a:pt x="2120900" y="1993900"/>
                </a:lnTo>
                <a:lnTo>
                  <a:pt x="2565400" y="1714500"/>
                </a:lnTo>
                <a:lnTo>
                  <a:pt x="2552700" y="1498600"/>
                </a:lnTo>
                <a:lnTo>
                  <a:pt x="2032000" y="1193800"/>
                </a:lnTo>
                <a:lnTo>
                  <a:pt x="2032000" y="1193800"/>
                </a:lnTo>
                <a:lnTo>
                  <a:pt x="1854200" y="1155700"/>
                </a:lnTo>
                <a:lnTo>
                  <a:pt x="1879600" y="1079500"/>
                </a:lnTo>
                <a:lnTo>
                  <a:pt x="1625600" y="914400"/>
                </a:lnTo>
                <a:lnTo>
                  <a:pt x="1625600" y="914400"/>
                </a:lnTo>
                <a:lnTo>
                  <a:pt x="1460500" y="825500"/>
                </a:lnTo>
                <a:lnTo>
                  <a:pt x="1447800" y="685800"/>
                </a:lnTo>
                <a:lnTo>
                  <a:pt x="1257300" y="558800"/>
                </a:lnTo>
                <a:lnTo>
                  <a:pt x="1257300" y="558800"/>
                </a:lnTo>
                <a:lnTo>
                  <a:pt x="1117600" y="495300"/>
                </a:lnTo>
                <a:lnTo>
                  <a:pt x="1117600" y="495300"/>
                </a:lnTo>
                <a:lnTo>
                  <a:pt x="749300" y="266700"/>
                </a:lnTo>
                <a:lnTo>
                  <a:pt x="749300" y="127000"/>
                </a:lnTo>
                <a:lnTo>
                  <a:pt x="546100" y="0"/>
                </a:lnTo>
                <a:lnTo>
                  <a:pt x="12700" y="203200"/>
                </a:lnTo>
                <a:lnTo>
                  <a:pt x="0" y="431800"/>
                </a:lnTo>
                <a:close/>
              </a:path>
            </a:pathLst>
          </a:custGeom>
          <a:noFill/>
          <a:ln w="25400" cap="flat" cmpd="sng" algn="ctr">
            <a:solidFill>
              <a:srgbClr val="FFFF00">
                <a:alpha val="25000"/>
              </a:srgbClr>
            </a:solidFill>
            <a:prstDash val="solid"/>
            <a:round/>
            <a:headEnd type="none" w="med" len="med"/>
            <a:tailEnd type="none" w="med" len="med"/>
          </a:ln>
          <a:effectLst>
            <a:glow rad="114300">
              <a:srgbClr val="FFFF00">
                <a:alpha val="34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1" nodeType="afterEffect">
                                  <p:stCondLst>
                                    <p:cond delay="5000"/>
                                  </p:stCondLst>
                                  <p:childTnLst>
                                    <p:set>
                                      <p:cBhvr>
                                        <p:cTn id="9" dur="1" fill="hold">
                                          <p:stCondLst>
                                            <p:cond delay="0"/>
                                          </p:stCondLst>
                                        </p:cTn>
                                        <p:tgtEl>
                                          <p:spTgt spid="19"/>
                                        </p:tgtEl>
                                        <p:attrNameLst>
                                          <p:attrName>style.visibility</p:attrName>
                                        </p:attrNameLst>
                                      </p:cBhvr>
                                      <p:to>
                                        <p:strVal val="visible"/>
                                      </p:to>
                                    </p:set>
                                  </p:childTnLst>
                                </p:cTn>
                              </p:par>
                              <p:par>
                                <p:cTn id="10" presetID="35" presetClass="emph" presetSubtype="0" repeatCount="indefinite" fill="hold" grpId="0" nodeType="withEffect">
                                  <p:stCondLst>
                                    <p:cond delay="5000"/>
                                  </p:stCondLst>
                                  <p:endCondLst>
                                    <p:cond evt="onNext" delay="0">
                                      <p:tgtEl>
                                        <p:sldTgt/>
                                      </p:tgtEl>
                                    </p:cond>
                                  </p:endCondLst>
                                  <p:childTnLst>
                                    <p:anim calcmode="discrete" valueType="str">
                                      <p:cBhvr>
                                        <p:cTn id="11"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or Temporal?</a:t>
            </a:r>
            <a:endParaRPr lang="en-US" dirty="0"/>
          </a:p>
        </p:txBody>
      </p:sp>
      <p:sp>
        <p:nvSpPr>
          <p:cNvPr id="11" name="Content Placeholder 10"/>
          <p:cNvSpPr>
            <a:spLocks noGrp="1"/>
          </p:cNvSpPr>
          <p:nvPr>
            <p:ph idx="1"/>
          </p:nvPr>
        </p:nvSpPr>
        <p:spPr/>
        <p:txBody>
          <a:bodyPr>
            <a:normAutofit fontScale="85000" lnSpcReduction="20000"/>
          </a:bodyPr>
          <a:lstStyle/>
          <a:p>
            <a:pPr lvl="0">
              <a:spcAft>
                <a:spcPts val="1200"/>
              </a:spcAft>
              <a:buNone/>
            </a:pPr>
            <a:r>
              <a:rPr lang="en-US" dirty="0" smtClean="0">
                <a:solidFill>
                  <a:prstClr val="black"/>
                </a:solidFill>
              </a:rPr>
              <a:t>For optimist:</a:t>
            </a:r>
          </a:p>
          <a:p>
            <a:pPr>
              <a:spcAft>
                <a:spcPts val="1200"/>
              </a:spcAft>
            </a:pPr>
            <a:r>
              <a:rPr lang="en-US" dirty="0" smtClean="0"/>
              <a:t>What if temporal uniformity is high?</a:t>
            </a:r>
          </a:p>
          <a:p>
            <a:pPr>
              <a:spcAft>
                <a:spcPts val="1200"/>
              </a:spcAft>
            </a:pPr>
            <a:r>
              <a:rPr lang="en-US" dirty="0" smtClean="0"/>
              <a:t>What if spatial uniformity is high?</a:t>
            </a:r>
          </a:p>
          <a:p>
            <a:pPr lvl="1">
              <a:spcAft>
                <a:spcPts val="1200"/>
              </a:spcAft>
            </a:pPr>
            <a:r>
              <a:rPr lang="en-US" dirty="0" smtClean="0"/>
              <a:t>Most people like the status quo… Can this be achieved!</a:t>
            </a:r>
          </a:p>
          <a:p>
            <a:pPr lvl="0">
              <a:spcAft>
                <a:spcPts val="1200"/>
              </a:spcAft>
              <a:buNone/>
            </a:pPr>
            <a:r>
              <a:rPr lang="en-US" dirty="0" smtClean="0">
                <a:solidFill>
                  <a:prstClr val="black"/>
                </a:solidFill>
              </a:rPr>
              <a:t>For </a:t>
            </a:r>
            <a:r>
              <a:rPr lang="en-US" dirty="0">
                <a:solidFill>
                  <a:prstClr val="black"/>
                </a:solidFill>
              </a:rPr>
              <a:t>pragmatist:</a:t>
            </a:r>
          </a:p>
          <a:p>
            <a:pPr>
              <a:spcAft>
                <a:spcPts val="1200"/>
              </a:spcAft>
            </a:pPr>
            <a:r>
              <a:rPr lang="en-US" dirty="0"/>
              <a:t>What if temporal non-uniformity is a significant concern?</a:t>
            </a:r>
          </a:p>
          <a:p>
            <a:pPr lvl="1">
              <a:spcAft>
                <a:spcPts val="1200"/>
              </a:spcAft>
            </a:pPr>
            <a:r>
              <a:rPr lang="en-US" dirty="0" smtClean="0"/>
              <a:t>Fix press settings</a:t>
            </a:r>
            <a:r>
              <a:rPr lang="en-US" dirty="0"/>
              <a:t>, inks, substrate, or, buy a </a:t>
            </a:r>
            <a:r>
              <a:rPr lang="en-US" dirty="0" smtClean="0"/>
              <a:t>more uniform press</a:t>
            </a:r>
            <a:endParaRPr lang="en-US" dirty="0"/>
          </a:p>
          <a:p>
            <a:pPr>
              <a:spcAft>
                <a:spcPts val="1200"/>
              </a:spcAft>
            </a:pPr>
            <a:r>
              <a:rPr lang="en-US" dirty="0"/>
              <a:t>What if spatial non-uniformity is a significant concern?</a:t>
            </a:r>
          </a:p>
          <a:p>
            <a:pPr lvl="1">
              <a:spcAft>
                <a:spcPts val="1200"/>
              </a:spcAft>
            </a:pPr>
            <a:r>
              <a:rPr lang="en-US" dirty="0"/>
              <a:t>Multiple targets need to be used</a:t>
            </a:r>
          </a:p>
          <a:p>
            <a:pPr lvl="1">
              <a:spcAft>
                <a:spcPts val="1200"/>
              </a:spcAft>
            </a:pPr>
            <a:r>
              <a:rPr lang="en-US" dirty="0"/>
              <a:t>Where to position targets and </a:t>
            </a:r>
            <a:r>
              <a:rPr lang="en-US" dirty="0" smtClean="0"/>
              <a:t>image elements will have an impact</a:t>
            </a:r>
            <a:endParaRPr lang="en-US" dirty="0"/>
          </a:p>
          <a:p>
            <a:pPr>
              <a:spcAft>
                <a:spcPts val="1200"/>
              </a:spcAft>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Works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276577312"/>
              </p:ext>
            </p:extLst>
          </p:nvPr>
        </p:nvGraphicFramePr>
        <p:xfrm>
          <a:off x="457200" y="1759303"/>
          <a:ext cx="8229600" cy="4893276"/>
        </p:xfrm>
        <a:graphic>
          <a:graphicData uri="http://schemas.openxmlformats.org/presentationml/2006/ole">
            <mc:AlternateContent xmlns:mc="http://schemas.openxmlformats.org/markup-compatibility/2006">
              <mc:Choice xmlns:v="urn:schemas-microsoft-com:vml" Requires="v">
                <p:oleObj spid="_x0000_s1046" name="Document" r:id="rId3" imgW="5638800" imgH="3352800" progId="Word.Document.12">
                  <p:link updateAutomatic="1"/>
                </p:oleObj>
              </mc:Choice>
              <mc:Fallback>
                <p:oleObj name="Document" r:id="rId3" imgW="5638800" imgH="3352800" progId="Word.Document.12">
                  <p:link updateAutomatic="1"/>
                  <p:pic>
                    <p:nvPicPr>
                      <p:cNvPr id="0" name=""/>
                      <p:cNvPicPr/>
                      <p:nvPr/>
                    </p:nvPicPr>
                    <p:blipFill>
                      <a:blip/>
                      <a:stretch>
                        <a:fillRect/>
                      </a:stretch>
                    </p:blipFill>
                    <p:spPr>
                      <a:xfrm>
                        <a:off x="457200" y="1759303"/>
                        <a:ext cx="8229600" cy="4893276"/>
                      </a:xfrm>
                      <a:prstGeom prst="rect">
                        <a:avLst/>
                      </a:prstGeom>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orient="vert"/>
          </p:nvPr>
        </p:nvSpPr>
        <p:spPr/>
        <p:txBody>
          <a:bodyPr>
            <a:normAutofit/>
          </a:bodyPr>
          <a:lstStyle/>
          <a:p>
            <a:r>
              <a:rPr lang="en-US" sz="2400" dirty="0" smtClean="0"/>
              <a:t>First Run</a:t>
            </a:r>
            <a:br>
              <a:rPr lang="en-US" sz="2400" dirty="0" smtClean="0"/>
            </a:br>
            <a:r>
              <a:rPr lang="en-US" sz="2400" dirty="0" smtClean="0"/>
              <a:t>w/ Density</a:t>
            </a:r>
            <a:endParaRPr lang="en-US" sz="2400" dirty="0"/>
          </a:p>
        </p:txBody>
      </p:sp>
      <p:sp>
        <p:nvSpPr>
          <p:cNvPr id="3" name="Content Placeholder 2"/>
          <p:cNvSpPr>
            <a:spLocks noGrp="1"/>
          </p:cNvSpPr>
          <p:nvPr>
            <p:ph type="body" orient="vert" idx="1"/>
          </p:nvPr>
        </p:nvSpPr>
        <p:spPr/>
        <p:txBody>
          <a:bodyPr vert="horz" anchor="b">
            <a:normAutofit/>
          </a:bodyPr>
          <a:lstStyle/>
          <a:p>
            <a:r>
              <a:rPr lang="en-US" dirty="0" smtClean="0"/>
              <a:t>9- and 18-up products for orientation</a:t>
            </a:r>
          </a:p>
          <a:p>
            <a:r>
              <a:rPr lang="en-US" dirty="0" smtClean="0"/>
              <a:t>11 samples from 100 good sheets</a:t>
            </a:r>
          </a:p>
          <a:p>
            <a:r>
              <a:rPr lang="en-US" dirty="0" err="1" smtClean="0"/>
              <a:t>iSis</a:t>
            </a:r>
            <a:r>
              <a:rPr lang="en-US" dirty="0" smtClean="0"/>
              <a:t> spectra to density and CIELAB</a:t>
            </a:r>
          </a:p>
          <a:p>
            <a:r>
              <a:rPr lang="en-US" dirty="0" smtClean="0"/>
              <a:t>MatLab for number crunching</a:t>
            </a:r>
          </a:p>
        </p:txBody>
      </p:sp>
      <p:grpSp>
        <p:nvGrpSpPr>
          <p:cNvPr id="7" name="Group 6"/>
          <p:cNvGrpSpPr/>
          <p:nvPr/>
        </p:nvGrpSpPr>
        <p:grpSpPr>
          <a:xfrm>
            <a:off x="457200" y="436514"/>
            <a:ext cx="6433031" cy="3909962"/>
            <a:chOff x="892767" y="1268824"/>
            <a:chExt cx="7166959" cy="4356039"/>
          </a:xfrm>
        </p:grpSpPr>
        <p:pic>
          <p:nvPicPr>
            <p:cNvPr id="4" name="Picture 3" descr="PM.png"/>
            <p:cNvPicPr>
              <a:picLocks noChangeAspect="1"/>
            </p:cNvPicPr>
            <p:nvPr/>
          </p:nvPicPr>
          <p:blipFill>
            <a:blip r:embed="rId3"/>
            <a:stretch>
              <a:fillRect/>
            </a:stretch>
          </p:blipFill>
          <p:spPr>
            <a:xfrm>
              <a:off x="2289768" y="1268824"/>
              <a:ext cx="5769958" cy="3978429"/>
            </a:xfrm>
            <a:prstGeom prst="rect">
              <a:avLst/>
            </a:prstGeom>
          </p:spPr>
        </p:pic>
        <p:pic>
          <p:nvPicPr>
            <p:cNvPr id="5" name="Picture 4" descr="Test Chart "/>
            <p:cNvPicPr>
              <a:picLocks noChangeAspect="1"/>
            </p:cNvPicPr>
            <p:nvPr/>
          </p:nvPicPr>
          <p:blipFill>
            <a:blip r:embed="rId4"/>
            <a:stretch>
              <a:fillRect/>
            </a:stretch>
          </p:blipFill>
          <p:spPr>
            <a:xfrm>
              <a:off x="892767" y="1686972"/>
              <a:ext cx="4109753" cy="3937891"/>
            </a:xfrm>
            <a:prstGeom prst="rect">
              <a:avLst/>
            </a:prstGeom>
          </p:spPr>
        </p:pic>
      </p:gr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orient="vert"/>
          </p:nvPr>
        </p:nvSpPr>
        <p:spPr/>
        <p:txBody>
          <a:bodyPr>
            <a:normAutofit/>
          </a:bodyPr>
          <a:lstStyle/>
          <a:p>
            <a:r>
              <a:rPr lang="en-US" sz="2400" dirty="0"/>
              <a:t>First Run</a:t>
            </a:r>
            <a:br>
              <a:rPr lang="en-US" sz="2400" dirty="0"/>
            </a:br>
            <a:r>
              <a:rPr lang="en-US" sz="2400" dirty="0"/>
              <a:t>w/ Density</a:t>
            </a:r>
          </a:p>
        </p:txBody>
      </p:sp>
      <p:sp>
        <p:nvSpPr>
          <p:cNvPr id="3" name="Content Placeholder 2"/>
          <p:cNvSpPr>
            <a:spLocks noGrp="1"/>
          </p:cNvSpPr>
          <p:nvPr>
            <p:ph type="body" orient="vert" idx="1"/>
          </p:nvPr>
        </p:nvSpPr>
        <p:spPr/>
        <p:txBody>
          <a:bodyPr vert="horz" anchor="b">
            <a:normAutofit/>
          </a:bodyPr>
          <a:lstStyle/>
          <a:p>
            <a:pPr>
              <a:buNone/>
            </a:pPr>
            <a:r>
              <a:rPr lang="en-US" dirty="0" smtClean="0"/>
              <a:t>Can compare same patch:</a:t>
            </a:r>
          </a:p>
          <a:p>
            <a:r>
              <a:rPr lang="en-US" spc="-100" dirty="0" smtClean="0"/>
              <a:t>Sheet-to-sheet (</a:t>
            </a:r>
            <a:r>
              <a:rPr lang="en-US" i="1" spc="-100" dirty="0" smtClean="0"/>
              <a:t>Temporal</a:t>
            </a:r>
            <a:r>
              <a:rPr lang="en-US" spc="-100" dirty="0" smtClean="0"/>
              <a:t>)</a:t>
            </a:r>
          </a:p>
          <a:p>
            <a:r>
              <a:rPr lang="en-US" spc="-100" dirty="0" smtClean="0"/>
              <a:t>In-Sheet (</a:t>
            </a:r>
            <a:r>
              <a:rPr lang="en-US" i="1" spc="-100" dirty="0" smtClean="0"/>
              <a:t>Spatial</a:t>
            </a:r>
            <a:r>
              <a:rPr lang="en-US" spc="-100" dirty="0" smtClean="0"/>
              <a:t>)</a:t>
            </a:r>
          </a:p>
          <a:p>
            <a:pPr lvl="1"/>
            <a:r>
              <a:rPr lang="en-US" spc="-100" dirty="0" smtClean="0"/>
              <a:t>Band-wise Axial or Circumferential</a:t>
            </a:r>
          </a:p>
          <a:p>
            <a:pPr lvl="1"/>
            <a:r>
              <a:rPr lang="en-US" spc="-100" dirty="0" smtClean="0"/>
              <a:t>Zone-wise between two regions</a:t>
            </a:r>
          </a:p>
        </p:txBody>
      </p:sp>
      <p:grpSp>
        <p:nvGrpSpPr>
          <p:cNvPr id="9" name="Group 8"/>
          <p:cNvGrpSpPr>
            <a:grpSpLocks noChangeAspect="1"/>
          </p:cNvGrpSpPr>
          <p:nvPr/>
        </p:nvGrpSpPr>
        <p:grpSpPr>
          <a:xfrm>
            <a:off x="457200" y="436520"/>
            <a:ext cx="5237137" cy="3713607"/>
            <a:chOff x="4039855" y="436514"/>
            <a:chExt cx="5710625" cy="4049355"/>
          </a:xfrm>
        </p:grpSpPr>
        <p:pic>
          <p:nvPicPr>
            <p:cNvPr id="4" name="Picture 3" descr="PM.png"/>
            <p:cNvPicPr>
              <a:picLocks noChangeAspect="1"/>
            </p:cNvPicPr>
            <p:nvPr/>
          </p:nvPicPr>
          <p:blipFill>
            <a:blip r:embed="rId3"/>
            <a:stretch>
              <a:fillRect/>
            </a:stretch>
          </p:blipFill>
          <p:spPr>
            <a:xfrm>
              <a:off x="4039855" y="436514"/>
              <a:ext cx="5179089" cy="3571021"/>
            </a:xfrm>
            <a:prstGeom prst="rect">
              <a:avLst/>
            </a:prstGeom>
          </p:spPr>
        </p:pic>
        <p:pic>
          <p:nvPicPr>
            <p:cNvPr id="7" name="Picture 6" descr="PM.png"/>
            <p:cNvPicPr>
              <a:picLocks noChangeAspect="1"/>
            </p:cNvPicPr>
            <p:nvPr/>
          </p:nvPicPr>
          <p:blipFill>
            <a:blip r:embed="rId3"/>
            <a:stretch>
              <a:fillRect/>
            </a:stretch>
          </p:blipFill>
          <p:spPr>
            <a:xfrm>
              <a:off x="4219950" y="616609"/>
              <a:ext cx="5249208" cy="3619368"/>
            </a:xfrm>
            <a:prstGeom prst="rect">
              <a:avLst/>
            </a:prstGeom>
          </p:spPr>
        </p:pic>
        <p:pic>
          <p:nvPicPr>
            <p:cNvPr id="8" name="Picture 7" descr="PM.png"/>
            <p:cNvPicPr>
              <a:picLocks noChangeAspect="1"/>
            </p:cNvPicPr>
            <p:nvPr/>
          </p:nvPicPr>
          <p:blipFill>
            <a:blip r:embed="rId3"/>
            <a:stretch>
              <a:fillRect/>
            </a:stretch>
          </p:blipFill>
          <p:spPr>
            <a:xfrm>
              <a:off x="4400048" y="796706"/>
              <a:ext cx="5350432" cy="3689163"/>
            </a:xfrm>
            <a:prstGeom prst="rect">
              <a:avLst/>
            </a:prstGeom>
          </p:spPr>
        </p:pic>
      </p:gr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orient="vert"/>
          </p:nvPr>
        </p:nvSpPr>
        <p:spPr/>
        <p:txBody>
          <a:bodyPr>
            <a:normAutofit/>
          </a:bodyPr>
          <a:lstStyle/>
          <a:p>
            <a:r>
              <a:rPr lang="en-US" sz="2400" dirty="0" smtClean="0"/>
              <a:t>Temporal Density Around</a:t>
            </a:r>
            <a:endParaRPr lang="en-US" sz="2400" dirty="0"/>
          </a:p>
        </p:txBody>
      </p:sp>
      <p:grpSp>
        <p:nvGrpSpPr>
          <p:cNvPr id="18" name="Vertical Text Placeholder 17"/>
          <p:cNvGrpSpPr>
            <a:grpSpLocks noGrp="1"/>
          </p:cNvGrpSpPr>
          <p:nvPr/>
        </p:nvGrpSpPr>
        <p:grpSpPr>
          <a:xfrm>
            <a:off x="469900" y="274638"/>
            <a:ext cx="6019800" cy="5851525"/>
            <a:chOff x="468613" y="1678139"/>
            <a:chExt cx="5410203" cy="4838700"/>
          </a:xfrm>
          <a:effectLst/>
        </p:grpSpPr>
        <p:pic>
          <p:nvPicPr>
            <p:cNvPr id="19" name="Picture 18" descr="DI Chase.pdf"/>
            <p:cNvPicPr>
              <a:picLocks noChangeAspect="1"/>
            </p:cNvPicPr>
            <p:nvPr/>
          </p:nvPicPr>
          <p:blipFill>
            <a:blip/>
            <a:stretch>
              <a:fillRect/>
            </a:stretch>
          </p:blipFill>
          <p:spPr>
            <a:xfrm>
              <a:off x="3199114" y="1678139"/>
              <a:ext cx="2679702" cy="4838700"/>
            </a:xfrm>
            <a:prstGeom prst="rect">
              <a:avLst/>
            </a:prstGeom>
          </p:spPr>
        </p:pic>
        <p:pic>
          <p:nvPicPr>
            <p:cNvPr id="20" name="Picture 19" descr="PM Chase.pdf"/>
            <p:cNvPicPr>
              <a:picLocks noChangeAspect="1"/>
            </p:cNvPicPr>
            <p:nvPr/>
          </p:nvPicPr>
          <p:blipFill>
            <a:blip/>
            <a:stretch>
              <a:fillRect/>
            </a:stretch>
          </p:blipFill>
          <p:spPr>
            <a:xfrm>
              <a:off x="468613" y="1678139"/>
              <a:ext cx="2730501" cy="4838700"/>
            </a:xfrm>
            <a:prstGeom prst="rect">
              <a:avLst/>
            </a:prstGeom>
          </p:spPr>
        </p:pic>
      </p:grpSp>
      <p:pic>
        <p:nvPicPr>
          <p:cNvPr id="21" name="Picture 20" descr="Lead-Middle-Tail.png"/>
          <p:cNvPicPr>
            <a:picLocks noChangeAspect="1"/>
          </p:cNvPicPr>
          <p:nvPr/>
        </p:nvPicPr>
        <p:blipFill>
          <a:blip r:embed="rId3"/>
          <a:stretch>
            <a:fillRect/>
          </a:stretch>
        </p:blipFill>
        <p:spPr>
          <a:xfrm>
            <a:off x="457201" y="6324600"/>
            <a:ext cx="3648453" cy="32004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orient="vert"/>
          </p:nvPr>
        </p:nvSpPr>
        <p:spPr/>
        <p:txBody>
          <a:bodyPr>
            <a:normAutofit/>
          </a:bodyPr>
          <a:lstStyle/>
          <a:p>
            <a:r>
              <a:rPr lang="en-US" sz="2400" dirty="0" smtClean="0"/>
              <a:t>Density Across </a:t>
            </a:r>
            <a:br>
              <a:rPr lang="en-US" sz="2400" dirty="0" smtClean="0"/>
            </a:br>
            <a:r>
              <a:rPr lang="en-US" sz="2400" dirty="0" smtClean="0"/>
              <a:t>&amp; In Sheets</a:t>
            </a:r>
            <a:endParaRPr lang="en-US" sz="2400" dirty="0"/>
          </a:p>
        </p:txBody>
      </p:sp>
      <p:pic>
        <p:nvPicPr>
          <p:cNvPr id="30" name="Picture 29" descr="Histograms for Entire Set.pdf"/>
          <p:cNvPicPr>
            <a:picLocks noChangeAspect="1"/>
          </p:cNvPicPr>
          <p:nvPr/>
        </p:nvPicPr>
        <p:blipFill>
          <a:blip r:embed="rId3"/>
          <a:stretch>
            <a:fillRect/>
          </a:stretch>
        </p:blipFill>
        <p:spPr>
          <a:xfrm>
            <a:off x="1011697" y="274638"/>
            <a:ext cx="5490703" cy="5833872"/>
          </a:xfrm>
          <a:prstGeom prst="rect">
            <a:avLst/>
          </a:prstGeom>
        </p:spPr>
      </p:pic>
      <p:sp>
        <p:nvSpPr>
          <p:cNvPr id="31" name="Right Arrow 30"/>
          <p:cNvSpPr/>
          <p:nvPr/>
        </p:nvSpPr>
        <p:spPr>
          <a:xfrm>
            <a:off x="190500" y="3822700"/>
            <a:ext cx="821197"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ight Arrow 4"/>
          <p:cNvSpPr/>
          <p:nvPr/>
        </p:nvSpPr>
        <p:spPr>
          <a:xfrm>
            <a:off x="190500" y="2403288"/>
            <a:ext cx="821197"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istograms for Axially.pdf"/>
          <p:cNvPicPr>
            <a:picLocks noChangeAspect="1"/>
          </p:cNvPicPr>
          <p:nvPr/>
        </p:nvPicPr>
        <p:blipFill>
          <a:blip r:embed="rId3"/>
          <a:stretch>
            <a:fillRect/>
          </a:stretch>
        </p:blipFill>
        <p:spPr>
          <a:xfrm>
            <a:off x="1011697" y="274638"/>
            <a:ext cx="5490703" cy="5833872"/>
          </a:xfrm>
          <a:prstGeom prst="rect">
            <a:avLst/>
          </a:prstGeom>
        </p:spPr>
      </p:pic>
      <p:sp>
        <p:nvSpPr>
          <p:cNvPr id="2" name="Title 1"/>
          <p:cNvSpPr>
            <a:spLocks noGrp="1"/>
          </p:cNvSpPr>
          <p:nvPr>
            <p:ph type="title" orient="vert"/>
          </p:nvPr>
        </p:nvSpPr>
        <p:spPr/>
        <p:txBody>
          <a:bodyPr>
            <a:normAutofit/>
          </a:bodyPr>
          <a:lstStyle/>
          <a:p>
            <a:r>
              <a:rPr lang="en-US" sz="2400" dirty="0" smtClean="0"/>
              <a:t>Density by Axial Bands Across Sheets</a:t>
            </a:r>
            <a:endParaRPr lang="en-US" sz="2400" dirty="0"/>
          </a:p>
        </p:txBody>
      </p:sp>
      <p:sp>
        <p:nvSpPr>
          <p:cNvPr id="5" name="Right Arrow 4"/>
          <p:cNvSpPr/>
          <p:nvPr/>
        </p:nvSpPr>
        <p:spPr>
          <a:xfrm>
            <a:off x="190500" y="3822700"/>
            <a:ext cx="821197"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ight Arrow 5"/>
          <p:cNvSpPr/>
          <p:nvPr/>
        </p:nvSpPr>
        <p:spPr>
          <a:xfrm>
            <a:off x="190500" y="2403288"/>
            <a:ext cx="821197"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Morning!</a:t>
            </a:r>
            <a:endParaRPr lang="en-US" dirty="0"/>
          </a:p>
        </p:txBody>
      </p:sp>
      <p:sp>
        <p:nvSpPr>
          <p:cNvPr id="11" name="Content Placeholder 10"/>
          <p:cNvSpPr>
            <a:spLocks noGrp="1"/>
          </p:cNvSpPr>
          <p:nvPr>
            <p:ph idx="1"/>
          </p:nvPr>
        </p:nvSpPr>
        <p:spPr>
          <a:xfrm>
            <a:off x="457200" y="1879600"/>
            <a:ext cx="8229600" cy="4246563"/>
          </a:xfrm>
        </p:spPr>
        <p:txBody>
          <a:bodyPr anchor="t">
            <a:normAutofit/>
          </a:bodyPr>
          <a:lstStyle/>
          <a:p>
            <a:r>
              <a:rPr lang="en-US" dirty="0"/>
              <a:t>Graduate Research </a:t>
            </a:r>
            <a:r>
              <a:rPr lang="en-US" dirty="0" smtClean="0"/>
              <a:t>Symposium 2011</a:t>
            </a:r>
            <a:endParaRPr lang="en-US" spc="-20" dirty="0"/>
          </a:p>
          <a:p>
            <a:pPr lvl="1"/>
            <a:r>
              <a:rPr lang="en-US" spc="-20" dirty="0" smtClean="0"/>
              <a:t>Around 65 Presentation</a:t>
            </a:r>
            <a:endParaRPr lang="en-US" i="1" spc="-20" dirty="0"/>
          </a:p>
          <a:p>
            <a:pPr lvl="1">
              <a:spcAft>
                <a:spcPts val="1200"/>
              </a:spcAft>
            </a:pPr>
            <a:r>
              <a:rPr lang="en-US" spc="-20" dirty="0" smtClean="0"/>
              <a:t>Around 20 Posters</a:t>
            </a:r>
          </a:p>
          <a:p>
            <a:pPr lvl="1">
              <a:spcAft>
                <a:spcPts val="1200"/>
              </a:spcAft>
            </a:pPr>
            <a:endParaRPr lang="en-US" spc="-20" dirty="0"/>
          </a:p>
          <a:p>
            <a:pPr marL="457200" lvl="1" indent="0">
              <a:spcAft>
                <a:spcPts val="1200"/>
              </a:spcAft>
              <a:buNone/>
            </a:pPr>
            <a:r>
              <a:rPr lang="en-US" spc="-20" dirty="0" smtClean="0"/>
              <a:t>Thank you to the Team members behind this </a:t>
            </a:r>
            <a:br>
              <a:rPr lang="en-US" spc="-20" dirty="0" smtClean="0"/>
            </a:br>
            <a:r>
              <a:rPr lang="en-US" spc="-20" dirty="0" smtClean="0"/>
              <a:t>huge &amp; successful symposium.</a:t>
            </a:r>
          </a:p>
          <a:p>
            <a:pPr lvl="1">
              <a:spcAft>
                <a:spcPts val="1200"/>
              </a:spcAft>
            </a:pPr>
            <a:endParaRPr lang="en-US" dirty="0" smtClean="0"/>
          </a:p>
          <a:p>
            <a:pPr marL="0" indent="0">
              <a:buNone/>
            </a:pPr>
            <a:endParaRPr lang="en-US" dirty="0" smtClean="0"/>
          </a:p>
        </p:txBody>
      </p:sp>
    </p:spTree>
    <p:extLst>
      <p:ext uri="{BB962C8B-B14F-4D97-AF65-F5344CB8AC3E}">
        <p14:creationId xmlns:p14="http://schemas.microsoft.com/office/powerpoint/2010/main" val="310276394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istograms for Circumfrentially.pdf"/>
          <p:cNvPicPr>
            <a:picLocks noChangeAspect="1"/>
          </p:cNvPicPr>
          <p:nvPr/>
        </p:nvPicPr>
        <p:blipFill>
          <a:blip r:embed="rId3"/>
          <a:stretch>
            <a:fillRect/>
          </a:stretch>
        </p:blipFill>
        <p:spPr>
          <a:xfrm>
            <a:off x="1016000" y="279210"/>
            <a:ext cx="5486400" cy="5829300"/>
          </a:xfrm>
          <a:prstGeom prst="rect">
            <a:avLst/>
          </a:prstGeom>
        </p:spPr>
      </p:pic>
      <p:sp>
        <p:nvSpPr>
          <p:cNvPr id="2" name="Title 1"/>
          <p:cNvSpPr>
            <a:spLocks noGrp="1"/>
          </p:cNvSpPr>
          <p:nvPr>
            <p:ph type="title" orient="vert"/>
          </p:nvPr>
        </p:nvSpPr>
        <p:spPr/>
        <p:txBody>
          <a:bodyPr>
            <a:normAutofit/>
          </a:bodyPr>
          <a:lstStyle/>
          <a:p>
            <a:r>
              <a:rPr lang="en-US" sz="2400" dirty="0" smtClean="0"/>
              <a:t>Density by Around Bands Across Sheets</a:t>
            </a:r>
            <a:endParaRPr lang="en-US" sz="2400" dirty="0"/>
          </a:p>
        </p:txBody>
      </p:sp>
      <p:sp>
        <p:nvSpPr>
          <p:cNvPr id="4" name="Right Arrow 3"/>
          <p:cNvSpPr/>
          <p:nvPr/>
        </p:nvSpPr>
        <p:spPr>
          <a:xfrm>
            <a:off x="190500" y="3822700"/>
            <a:ext cx="821197"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ight Arrow 5"/>
          <p:cNvSpPr/>
          <p:nvPr/>
        </p:nvSpPr>
        <p:spPr>
          <a:xfrm>
            <a:off x="190500" y="2403288"/>
            <a:ext cx="821197"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Work</a:t>
            </a:r>
            <a:endParaRPr lang="en-US" dirty="0"/>
          </a:p>
        </p:txBody>
      </p:sp>
      <p:pic>
        <p:nvPicPr>
          <p:cNvPr id="3" name="Picture 2" descr="SUP-RITSM74-TestForm-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474" y="1716200"/>
            <a:ext cx="8260092" cy="6234545"/>
          </a:xfrm>
          <a:prstGeom prst="rect">
            <a:avLst/>
          </a:prstGeom>
        </p:spPr>
      </p:pic>
    </p:spTree>
    <p:extLst>
      <p:ext uri="{BB962C8B-B14F-4D97-AF65-F5344CB8AC3E}">
        <p14:creationId xmlns:p14="http://schemas.microsoft.com/office/powerpoint/2010/main" val="4953683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Approach</a:t>
            </a:r>
            <a:endParaRPr lang="en-US" dirty="0"/>
          </a:p>
        </p:txBody>
      </p:sp>
      <p:sp>
        <p:nvSpPr>
          <p:cNvPr id="11" name="Content Placeholder 10"/>
          <p:cNvSpPr>
            <a:spLocks noGrp="1"/>
          </p:cNvSpPr>
          <p:nvPr>
            <p:ph idx="1"/>
          </p:nvPr>
        </p:nvSpPr>
        <p:spPr>
          <a:xfrm>
            <a:off x="457200" y="1879600"/>
            <a:ext cx="8229600" cy="4246563"/>
          </a:xfrm>
        </p:spPr>
        <p:txBody>
          <a:bodyPr anchor="t">
            <a:normAutofit/>
          </a:bodyPr>
          <a:lstStyle/>
          <a:p>
            <a:r>
              <a:rPr lang="en-US" dirty="0" smtClean="0"/>
              <a:t>Print with one color / channel only</a:t>
            </a:r>
          </a:p>
          <a:p>
            <a:pPr lvl="1"/>
            <a:r>
              <a:rPr lang="en-US" dirty="0" smtClean="0"/>
              <a:t>Less variables to worry about</a:t>
            </a:r>
          </a:p>
          <a:p>
            <a:pPr lvl="1"/>
            <a:r>
              <a:rPr lang="en-US" dirty="0" smtClean="0"/>
              <a:t>Better </a:t>
            </a:r>
            <a:r>
              <a:rPr lang="en-US" dirty="0"/>
              <a:t>control in </a:t>
            </a:r>
            <a:r>
              <a:rPr lang="en-US" dirty="0" smtClean="0"/>
              <a:t>pressroom</a:t>
            </a:r>
          </a:p>
          <a:p>
            <a:pPr lvl="1"/>
            <a:r>
              <a:rPr lang="en-US" dirty="0" smtClean="0"/>
              <a:t>Less interference &amp; noise</a:t>
            </a:r>
          </a:p>
          <a:p>
            <a:pPr lvl="1"/>
            <a:r>
              <a:rPr lang="en-US" dirty="0" smtClean="0"/>
              <a:t>Higher sampling resolution</a:t>
            </a:r>
          </a:p>
          <a:p>
            <a:pPr lvl="1"/>
            <a:endParaRPr lang="en-US" dirty="0" smtClean="0"/>
          </a:p>
          <a:p>
            <a:r>
              <a:rPr lang="en-US" dirty="0" smtClean="0"/>
              <a:t>Print to compare</a:t>
            </a:r>
          </a:p>
          <a:p>
            <a:pPr lvl="1"/>
            <a:r>
              <a:rPr lang="en-US" dirty="0" smtClean="0"/>
              <a:t>Print on the same unit twice</a:t>
            </a:r>
          </a:p>
          <a:p>
            <a:pPr lvl="1"/>
            <a:r>
              <a:rPr lang="en-US" dirty="0" smtClean="0"/>
              <a:t>Print on two different units (with first as the control)</a:t>
            </a:r>
          </a:p>
          <a:p>
            <a:pPr lvl="1"/>
            <a:r>
              <a:rPr lang="en-US" dirty="0"/>
              <a:t>Print on two different </a:t>
            </a:r>
            <a:r>
              <a:rPr lang="en-US" dirty="0" smtClean="0"/>
              <a:t>devices</a:t>
            </a:r>
          </a:p>
          <a:p>
            <a:pPr lvl="1"/>
            <a:r>
              <a:rPr lang="en-US" dirty="0" smtClean="0"/>
              <a:t>Print using two processes (lithography and electrophotography)</a:t>
            </a:r>
          </a:p>
        </p:txBody>
      </p:sp>
    </p:spTree>
    <p:extLst>
      <p:ext uri="{BB962C8B-B14F-4D97-AF65-F5344CB8AC3E}">
        <p14:creationId xmlns:p14="http://schemas.microsoft.com/office/powerpoint/2010/main" val="200567545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at the data</a:t>
            </a:r>
            <a:endParaRPr lang="en-US" dirty="0"/>
          </a:p>
        </p:txBody>
      </p:sp>
    </p:spTree>
    <p:extLst>
      <p:ext uri="{BB962C8B-B14F-4D97-AF65-F5344CB8AC3E}">
        <p14:creationId xmlns:p14="http://schemas.microsoft.com/office/powerpoint/2010/main" val="19155005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digital presses!</a:t>
            </a:r>
            <a:endParaRPr lang="en-US" dirty="0"/>
          </a:p>
        </p:txBody>
      </p:sp>
      <p:pic>
        <p:nvPicPr>
          <p:cNvPr id="3" name="supVideo1-100.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457200" y="1922793"/>
            <a:ext cx="4114800" cy="4114800"/>
          </a:xfrm>
          <a:prstGeom prst="rect">
            <a:avLst/>
          </a:prstGeom>
        </p:spPr>
      </p:pic>
      <p:pic>
        <p:nvPicPr>
          <p:cNvPr id="4" name="supVideo1-100.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7"/>
          <a:stretch>
            <a:fillRect/>
          </a:stretch>
        </p:blipFill>
        <p:spPr>
          <a:xfrm>
            <a:off x="4572000" y="1922793"/>
            <a:ext cx="4114800" cy="4114800"/>
          </a:xfrm>
          <a:prstGeom prst="rect">
            <a:avLst/>
          </a:prstGeom>
        </p:spPr>
      </p:pic>
      <p:sp>
        <p:nvSpPr>
          <p:cNvPr id="5" name="Rectangle 4"/>
          <p:cNvSpPr/>
          <p:nvPr/>
        </p:nvSpPr>
        <p:spPr>
          <a:xfrm>
            <a:off x="457200" y="6562773"/>
            <a:ext cx="528360" cy="276999"/>
          </a:xfrm>
          <a:prstGeom prst="rect">
            <a:avLst/>
          </a:prstGeom>
        </p:spPr>
        <p:txBody>
          <a:bodyPr wrap="none">
            <a:spAutoFit/>
          </a:bodyPr>
          <a:lstStyle/>
          <a:p>
            <a:r>
              <a:rPr lang="en-US" sz="1200" dirty="0" smtClean="0">
                <a:latin typeface="Arial Narrow Bold"/>
                <a:cs typeface="Arial Narrow Bold"/>
              </a:rPr>
              <a:t>Solids</a:t>
            </a:r>
            <a:endParaRPr lang="en-US" sz="1200" dirty="0">
              <a:latin typeface="Arial Narrow Bold"/>
              <a:cs typeface="Arial Narrow Bold"/>
            </a:endParaRPr>
          </a:p>
        </p:txBody>
      </p:sp>
    </p:spTree>
    <p:extLst>
      <p:ext uri="{BB962C8B-B14F-4D97-AF65-F5344CB8AC3E}">
        <p14:creationId xmlns:p14="http://schemas.microsoft.com/office/powerpoint/2010/main" val="1402646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0" fill="hold"/>
                                        <p:tgtEl>
                                          <p:spTgt spid="3"/>
                                        </p:tgtEl>
                                      </p:cBhvr>
                                    </p:cmd>
                                  </p:childTnLst>
                                </p:cTn>
                              </p:par>
                              <p:par>
                                <p:cTn id="7" presetID="1" presetClass="mediacall" presetSubtype="0" fill="hold" nodeType="withEffect">
                                  <p:stCondLst>
                                    <p:cond delay="0"/>
                                  </p:stCondLst>
                                  <p:childTnLst>
                                    <p:cmd type="call" cmd="playFrom(0.0)">
                                      <p:cBhvr>
                                        <p:cTn id="8" dur="5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repeatCount="indefinite"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digital presses!</a:t>
            </a:r>
            <a:endParaRPr lang="en-US" dirty="0"/>
          </a:p>
        </p:txBody>
      </p:sp>
      <p:pic>
        <p:nvPicPr>
          <p:cNvPr id="6" name="supVideo2-100.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4572000" y="1922793"/>
            <a:ext cx="4114800" cy="4114800"/>
          </a:xfrm>
          <a:prstGeom prst="rect">
            <a:avLst/>
          </a:prstGeom>
        </p:spPr>
      </p:pic>
      <p:sp>
        <p:nvSpPr>
          <p:cNvPr id="8" name="Rectangle 7"/>
          <p:cNvSpPr/>
          <p:nvPr/>
        </p:nvSpPr>
        <p:spPr>
          <a:xfrm>
            <a:off x="457200" y="6562773"/>
            <a:ext cx="528360" cy="276999"/>
          </a:xfrm>
          <a:prstGeom prst="rect">
            <a:avLst/>
          </a:prstGeom>
        </p:spPr>
        <p:txBody>
          <a:bodyPr wrap="none">
            <a:spAutoFit/>
          </a:bodyPr>
          <a:lstStyle/>
          <a:p>
            <a:r>
              <a:rPr lang="en-US" sz="1200" dirty="0" smtClean="0">
                <a:latin typeface="Arial Narrow Bold"/>
                <a:cs typeface="Arial Narrow Bold"/>
              </a:rPr>
              <a:t>Solids</a:t>
            </a:r>
            <a:endParaRPr lang="en-US" sz="1200" dirty="0">
              <a:latin typeface="Arial Narrow Bold"/>
              <a:cs typeface="Arial Narrow Bold"/>
            </a:endParaRPr>
          </a:p>
        </p:txBody>
      </p:sp>
      <p:pic>
        <p:nvPicPr>
          <p:cNvPr id="3" name="supVideo2-100.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7"/>
          <a:stretch>
            <a:fillRect/>
          </a:stretch>
        </p:blipFill>
        <p:spPr>
          <a:xfrm>
            <a:off x="457200" y="1922793"/>
            <a:ext cx="4114800" cy="4114800"/>
          </a:xfrm>
          <a:prstGeom prst="rect">
            <a:avLst/>
          </a:prstGeom>
        </p:spPr>
      </p:pic>
    </p:spTree>
    <p:extLst>
      <p:ext uri="{BB962C8B-B14F-4D97-AF65-F5344CB8AC3E}">
        <p14:creationId xmlns:p14="http://schemas.microsoft.com/office/powerpoint/2010/main" val="42578006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0" fill="hold"/>
                                        <p:tgtEl>
                                          <p:spTgt spid="6"/>
                                        </p:tgtEl>
                                      </p:cBhvr>
                                    </p:cmd>
                                  </p:childTnLst>
                                </p:cTn>
                              </p:par>
                              <p:par>
                                <p:cTn id="7" presetID="1" presetClass="mediacall" presetSubtype="0" fill="hold" nodeType="withEffect">
                                  <p:stCondLst>
                                    <p:cond delay="0"/>
                                  </p:stCondLst>
                                  <p:childTnLst>
                                    <p:cmd type="call" cmd="playFrom(0.0)">
                                      <p:cBhvr>
                                        <p:cTn id="8" dur="5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repeatCount="indefinite"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digital presses!</a:t>
            </a:r>
            <a:endParaRPr lang="en-US" dirty="0"/>
          </a:p>
        </p:txBody>
      </p:sp>
      <p:pic>
        <p:nvPicPr>
          <p:cNvPr id="3" name="supVideo2-50.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457200" y="1922793"/>
            <a:ext cx="4114800" cy="4114800"/>
          </a:xfrm>
          <a:prstGeom prst="rect">
            <a:avLst/>
          </a:prstGeom>
        </p:spPr>
      </p:pic>
      <p:pic>
        <p:nvPicPr>
          <p:cNvPr id="4" name="supVideo2-50.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7"/>
          <a:stretch>
            <a:fillRect/>
          </a:stretch>
        </p:blipFill>
        <p:spPr>
          <a:xfrm>
            <a:off x="4572000" y="1922793"/>
            <a:ext cx="4114800" cy="4114800"/>
          </a:xfrm>
          <a:prstGeom prst="rect">
            <a:avLst/>
          </a:prstGeom>
        </p:spPr>
      </p:pic>
      <p:sp>
        <p:nvSpPr>
          <p:cNvPr id="8" name="Rectangle 7"/>
          <p:cNvSpPr/>
          <p:nvPr/>
        </p:nvSpPr>
        <p:spPr>
          <a:xfrm>
            <a:off x="457200" y="6562773"/>
            <a:ext cx="696750" cy="276999"/>
          </a:xfrm>
          <a:prstGeom prst="rect">
            <a:avLst/>
          </a:prstGeom>
        </p:spPr>
        <p:txBody>
          <a:bodyPr wrap="none">
            <a:spAutoFit/>
          </a:bodyPr>
          <a:lstStyle/>
          <a:p>
            <a:r>
              <a:rPr lang="en-US" sz="1200" dirty="0" err="1" smtClean="0">
                <a:latin typeface="Arial Narrow Bold"/>
                <a:cs typeface="Arial Narrow Bold"/>
              </a:rPr>
              <a:t>Midtones</a:t>
            </a:r>
            <a:endParaRPr lang="en-US" sz="1200" dirty="0">
              <a:latin typeface="Arial Narrow Bold"/>
              <a:cs typeface="Arial Narrow Bold"/>
            </a:endParaRPr>
          </a:p>
        </p:txBody>
      </p:sp>
    </p:spTree>
    <p:extLst>
      <p:ext uri="{BB962C8B-B14F-4D97-AF65-F5344CB8AC3E}">
        <p14:creationId xmlns:p14="http://schemas.microsoft.com/office/powerpoint/2010/main" val="3326608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0" fill="hold"/>
                                        <p:tgtEl>
                                          <p:spTgt spid="4"/>
                                        </p:tgtEl>
                                      </p:cBhvr>
                                    </p:cmd>
                                  </p:childTnLst>
                                </p:cTn>
                              </p:par>
                              <p:par>
                                <p:cTn id="7" presetID="1" presetClass="mediacall" presetSubtype="0" fill="hold" nodeType="withEffect">
                                  <p:stCondLst>
                                    <p:cond delay="0"/>
                                  </p:stCondLst>
                                  <p:childTnLst>
                                    <p:cmd type="call" cmd="playFrom(0.0)">
                                      <p:cBhvr>
                                        <p:cTn id="8" dur="5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repeatCount="indefinite"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the paper!</a:t>
            </a:r>
            <a:endParaRPr lang="en-US" dirty="0"/>
          </a:p>
        </p:txBody>
      </p:sp>
      <p:sp>
        <p:nvSpPr>
          <p:cNvPr id="8" name="Rectangle 7"/>
          <p:cNvSpPr/>
          <p:nvPr/>
        </p:nvSpPr>
        <p:spPr>
          <a:xfrm>
            <a:off x="457200" y="6562773"/>
            <a:ext cx="1328158" cy="276999"/>
          </a:xfrm>
          <a:prstGeom prst="rect">
            <a:avLst/>
          </a:prstGeom>
        </p:spPr>
        <p:txBody>
          <a:bodyPr wrap="none">
            <a:spAutoFit/>
          </a:bodyPr>
          <a:lstStyle/>
          <a:p>
            <a:r>
              <a:rPr lang="en-US" sz="1200" dirty="0" smtClean="0">
                <a:latin typeface="Arial Narrow Bold"/>
                <a:cs typeface="Arial Narrow Bold"/>
              </a:rPr>
              <a:t>Paper for one press</a:t>
            </a:r>
            <a:endParaRPr lang="en-US" sz="1200" dirty="0">
              <a:latin typeface="Arial Narrow Bold"/>
              <a:cs typeface="Arial Narrow Bold"/>
            </a:endParaRPr>
          </a:p>
        </p:txBody>
      </p:sp>
      <p:pic>
        <p:nvPicPr>
          <p:cNvPr id="5" name="supVideo2-0.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4572000" y="1922793"/>
            <a:ext cx="4114800" cy="4114800"/>
          </a:xfrm>
          <a:prstGeom prst="rect">
            <a:avLst/>
          </a:prstGeom>
        </p:spPr>
      </p:pic>
      <p:pic>
        <p:nvPicPr>
          <p:cNvPr id="6" name="supVideo1-0.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7"/>
          <a:stretch>
            <a:fillRect/>
          </a:stretch>
        </p:blipFill>
        <p:spPr>
          <a:xfrm>
            <a:off x="457200" y="1922793"/>
            <a:ext cx="4114800" cy="4114800"/>
          </a:xfrm>
          <a:prstGeom prst="rect">
            <a:avLst/>
          </a:prstGeom>
        </p:spPr>
      </p:pic>
    </p:spTree>
    <p:extLst>
      <p:ext uri="{BB962C8B-B14F-4D97-AF65-F5344CB8AC3E}">
        <p14:creationId xmlns:p14="http://schemas.microsoft.com/office/powerpoint/2010/main" val="1447682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00" fill="hold"/>
                                        <p:tgtEl>
                                          <p:spTgt spid="6"/>
                                        </p:tgtEl>
                                      </p:cBhvr>
                                    </p:cmd>
                                  </p:childTnLst>
                                </p:cTn>
                              </p:par>
                              <p:par>
                                <p:cTn id="7" presetID="1" presetClass="mediacall" presetSubtype="0" fill="hold" nodeType="withEffect">
                                  <p:stCondLst>
                                    <p:cond delay="0"/>
                                  </p:stCondLst>
                                  <p:childTnLst>
                                    <p:cmd type="call" cmd="playFrom(0.0)">
                                      <p:cBhvr>
                                        <p:cTn id="8" dur="5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the paper!</a:t>
            </a:r>
            <a:endParaRPr lang="en-US" dirty="0"/>
          </a:p>
        </p:txBody>
      </p:sp>
      <p:sp>
        <p:nvSpPr>
          <p:cNvPr id="8" name="Rectangle 7"/>
          <p:cNvSpPr/>
          <p:nvPr/>
        </p:nvSpPr>
        <p:spPr>
          <a:xfrm>
            <a:off x="457200" y="6562773"/>
            <a:ext cx="1545615" cy="276999"/>
          </a:xfrm>
          <a:prstGeom prst="rect">
            <a:avLst/>
          </a:prstGeom>
        </p:spPr>
        <p:txBody>
          <a:bodyPr wrap="none">
            <a:spAutoFit/>
          </a:bodyPr>
          <a:lstStyle/>
          <a:p>
            <a:r>
              <a:rPr lang="en-US" sz="1200" dirty="0" smtClean="0">
                <a:latin typeface="Arial Narrow Bold"/>
                <a:cs typeface="Arial Narrow Bold"/>
              </a:rPr>
              <a:t>Paper for another press</a:t>
            </a:r>
            <a:endParaRPr lang="en-US" sz="1200" dirty="0">
              <a:latin typeface="Arial Narrow Bold"/>
              <a:cs typeface="Arial Narrow Bold"/>
            </a:endParaRPr>
          </a:p>
        </p:txBody>
      </p:sp>
      <p:pic>
        <p:nvPicPr>
          <p:cNvPr id="3" name="supVideo1-0.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457200" y="1922793"/>
            <a:ext cx="4114800" cy="4114800"/>
          </a:xfrm>
          <a:prstGeom prst="rect">
            <a:avLst/>
          </a:prstGeom>
        </p:spPr>
      </p:pic>
      <p:pic>
        <p:nvPicPr>
          <p:cNvPr id="4" name="supVideo2-0.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7"/>
          <a:stretch>
            <a:fillRect/>
          </a:stretch>
        </p:blipFill>
        <p:spPr>
          <a:xfrm>
            <a:off x="4572000" y="1922793"/>
            <a:ext cx="4114800" cy="4114800"/>
          </a:xfrm>
          <a:prstGeom prst="rect">
            <a:avLst/>
          </a:prstGeom>
        </p:spPr>
      </p:pic>
    </p:spTree>
    <p:extLst>
      <p:ext uri="{BB962C8B-B14F-4D97-AF65-F5344CB8AC3E}">
        <p14:creationId xmlns:p14="http://schemas.microsoft.com/office/powerpoint/2010/main" val="34691476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00" fill="hold"/>
                                        <p:tgtEl>
                                          <p:spTgt spid="3"/>
                                        </p:tgtEl>
                                      </p:cBhvr>
                                    </p:cmd>
                                  </p:childTnLst>
                                </p:cTn>
                              </p:par>
                              <p:par>
                                <p:cTn id="7" presetID="1" presetClass="mediacall" presetSubtype="0" fill="hold" nodeType="withEffect">
                                  <p:stCondLst>
                                    <p:cond delay="0"/>
                                  </p:stCondLst>
                                  <p:childTnLst>
                                    <p:cmd type="call" cmd="playFrom(0.0)">
                                      <p:cBhvr>
                                        <p:cTn id="8" dur="5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repeatCount="indefinite"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t>
            </a:r>
            <a:r>
              <a:rPr lang="en-US" dirty="0" err="1" smtClean="0"/>
              <a:t>Litho</a:t>
            </a:r>
            <a:r>
              <a:rPr lang="en-US" dirty="0" smtClean="0"/>
              <a:t> Units!</a:t>
            </a:r>
            <a:endParaRPr lang="en-US" dirty="0"/>
          </a:p>
        </p:txBody>
      </p:sp>
      <p:pic>
        <p:nvPicPr>
          <p:cNvPr id="5" name="supVideo1-100.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457200" y="1922793"/>
            <a:ext cx="4114800" cy="4114800"/>
          </a:xfrm>
          <a:prstGeom prst="rect">
            <a:avLst/>
          </a:prstGeom>
        </p:spPr>
      </p:pic>
      <p:pic>
        <p:nvPicPr>
          <p:cNvPr id="7" name="supVideo1-100.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7"/>
          <a:stretch>
            <a:fillRect/>
          </a:stretch>
        </p:blipFill>
        <p:spPr>
          <a:xfrm>
            <a:off x="4572000" y="1922793"/>
            <a:ext cx="4114800" cy="4114800"/>
          </a:xfrm>
          <a:prstGeom prst="rect">
            <a:avLst/>
          </a:prstGeom>
        </p:spPr>
      </p:pic>
    </p:spTree>
    <p:extLst>
      <p:ext uri="{BB962C8B-B14F-4D97-AF65-F5344CB8AC3E}">
        <p14:creationId xmlns:p14="http://schemas.microsoft.com/office/powerpoint/2010/main" val="4985864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00" fill="hold"/>
                                        <p:tgtEl>
                                          <p:spTgt spid="5"/>
                                        </p:tgtEl>
                                      </p:cBhvr>
                                    </p:cmd>
                                  </p:childTnLst>
                                </p:cTn>
                              </p:par>
                              <p:par>
                                <p:cTn id="7" presetID="1" presetClass="mediacall" presetSubtype="0" fill="hold" nodeType="withEffect">
                                  <p:stCondLst>
                                    <p:cond delay="0"/>
                                  </p:stCondLst>
                                  <p:childTnLst>
                                    <p:cmd type="call" cmd="playFrom(0.0)">
                                      <p:cBhvr>
                                        <p:cTn id="8" dur="5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repeatCount="indefinite"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Morning!</a:t>
            </a:r>
            <a:endParaRPr lang="en-US" dirty="0"/>
          </a:p>
        </p:txBody>
      </p:sp>
      <p:sp>
        <p:nvSpPr>
          <p:cNvPr id="11" name="Content Placeholder 10"/>
          <p:cNvSpPr>
            <a:spLocks noGrp="1"/>
          </p:cNvSpPr>
          <p:nvPr>
            <p:ph idx="1"/>
          </p:nvPr>
        </p:nvSpPr>
        <p:spPr>
          <a:xfrm>
            <a:off x="457200" y="1879600"/>
            <a:ext cx="8229600" cy="4246563"/>
          </a:xfrm>
        </p:spPr>
        <p:txBody>
          <a:bodyPr anchor="t">
            <a:normAutofit/>
          </a:bodyPr>
          <a:lstStyle/>
          <a:p>
            <a:r>
              <a:rPr lang="en-US" dirty="0" smtClean="0"/>
              <a:t>Myself:</a:t>
            </a:r>
            <a:endParaRPr lang="en-US" spc="-20" dirty="0"/>
          </a:p>
          <a:p>
            <a:pPr lvl="1"/>
            <a:r>
              <a:rPr lang="en-US" i="1" dirty="0"/>
              <a:t>B. Tech. in Graphic Communications Management</a:t>
            </a:r>
            <a:r>
              <a:rPr lang="en-US" dirty="0"/>
              <a:t/>
            </a:r>
            <a:br>
              <a:rPr lang="en-US" dirty="0"/>
            </a:br>
            <a:r>
              <a:rPr lang="en-US" dirty="0"/>
              <a:t>Ryerson University, Toronto</a:t>
            </a:r>
          </a:p>
          <a:p>
            <a:pPr lvl="1">
              <a:spcAft>
                <a:spcPts val="1200"/>
              </a:spcAft>
            </a:pPr>
            <a:r>
              <a:rPr lang="en-US" spc="-20" dirty="0" smtClean="0"/>
              <a:t>2</a:t>
            </a:r>
            <a:r>
              <a:rPr lang="en-US" spc="-20" baseline="30000" dirty="0" smtClean="0"/>
              <a:t>nd</a:t>
            </a:r>
            <a:r>
              <a:rPr lang="en-US" spc="-20" dirty="0" smtClean="0"/>
              <a:t> </a:t>
            </a:r>
            <a:r>
              <a:rPr lang="en-US" spc="-20" dirty="0"/>
              <a:t>yr. </a:t>
            </a:r>
            <a:r>
              <a:rPr lang="en-US" i="1" spc="-20" dirty="0"/>
              <a:t>M. Sc. in Print Media</a:t>
            </a:r>
            <a:r>
              <a:rPr lang="en-US" i="1" spc="-20" dirty="0" smtClean="0"/>
              <a:t>,</a:t>
            </a:r>
            <a:br>
              <a:rPr lang="en-US" i="1" spc="-20" dirty="0" smtClean="0"/>
            </a:br>
            <a:r>
              <a:rPr lang="en-US" i="1" spc="-20" dirty="0" smtClean="0"/>
              <a:t>Rochester </a:t>
            </a:r>
            <a:r>
              <a:rPr lang="en-US" i="1" spc="-20" dirty="0"/>
              <a:t>Institute of </a:t>
            </a:r>
            <a:r>
              <a:rPr lang="en-US" i="1" spc="-20" dirty="0" smtClean="0"/>
              <a:t>Technology</a:t>
            </a:r>
          </a:p>
          <a:p>
            <a:pPr lvl="1">
              <a:spcAft>
                <a:spcPts val="1200"/>
              </a:spcAft>
            </a:pPr>
            <a:r>
              <a:rPr lang="en-US" spc="-20" dirty="0" smtClean="0"/>
              <a:t>Entrepreneurship, Software Engineering</a:t>
            </a:r>
          </a:p>
          <a:p>
            <a:pPr lvl="1">
              <a:spcAft>
                <a:spcPts val="1200"/>
              </a:spcAft>
            </a:pPr>
            <a:r>
              <a:rPr lang="en-US" spc="-20" dirty="0" smtClean="0"/>
              <a:t>Just starting my own venture, GRASSPE,</a:t>
            </a:r>
            <a:br>
              <a:rPr lang="en-US" spc="-20" dirty="0" smtClean="0"/>
            </a:br>
            <a:r>
              <a:rPr lang="en-US" spc="-20" dirty="0" smtClean="0"/>
              <a:t>focusing on Graphic </a:t>
            </a:r>
            <a:r>
              <a:rPr lang="en-US" spc="-20" dirty="0"/>
              <a:t>Arts </a:t>
            </a:r>
            <a:r>
              <a:rPr lang="en-US" spc="-20" dirty="0" smtClean="0"/>
              <a:t>Software</a:t>
            </a:r>
          </a:p>
        </p:txBody>
      </p:sp>
    </p:spTree>
    <p:extLst>
      <p:ext uri="{BB962C8B-B14F-4D97-AF65-F5344CB8AC3E}">
        <p14:creationId xmlns:p14="http://schemas.microsoft.com/office/powerpoint/2010/main" val="180695413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t>
            </a:r>
            <a:r>
              <a:rPr lang="en-US" dirty="0" err="1" smtClean="0"/>
              <a:t>Litho</a:t>
            </a:r>
            <a:r>
              <a:rPr lang="en-US" dirty="0" smtClean="0"/>
              <a:t> Units!</a:t>
            </a:r>
            <a:endParaRPr lang="en-US" dirty="0"/>
          </a:p>
        </p:txBody>
      </p:sp>
      <p:pic>
        <p:nvPicPr>
          <p:cNvPr id="3" name="supVideo2-100.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457200" y="1922793"/>
            <a:ext cx="4114800" cy="4114800"/>
          </a:xfrm>
          <a:prstGeom prst="rect">
            <a:avLst/>
          </a:prstGeom>
        </p:spPr>
      </p:pic>
      <p:pic>
        <p:nvPicPr>
          <p:cNvPr id="4" name="supVideo2-100.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7"/>
          <a:stretch>
            <a:fillRect/>
          </a:stretch>
        </p:blipFill>
        <p:spPr>
          <a:xfrm>
            <a:off x="4572000" y="1922793"/>
            <a:ext cx="4114800" cy="4114800"/>
          </a:xfrm>
          <a:prstGeom prst="rect">
            <a:avLst/>
          </a:prstGeom>
        </p:spPr>
      </p:pic>
    </p:spTree>
    <p:extLst>
      <p:ext uri="{BB962C8B-B14F-4D97-AF65-F5344CB8AC3E}">
        <p14:creationId xmlns:p14="http://schemas.microsoft.com/office/powerpoint/2010/main" val="342887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00" fill="hold"/>
                                        <p:tgtEl>
                                          <p:spTgt spid="3"/>
                                        </p:tgtEl>
                                      </p:cBhvr>
                                    </p:cmd>
                                  </p:childTnLst>
                                </p:cTn>
                              </p:par>
                              <p:par>
                                <p:cTn id="7" presetID="1" presetClass="mediacall" presetSubtype="0" fill="hold" nodeType="withEffect">
                                  <p:stCondLst>
                                    <p:cond delay="0"/>
                                  </p:stCondLst>
                                  <p:childTnLst>
                                    <p:cmd type="call" cmd="playFrom(0.0)">
                                      <p:cBhvr>
                                        <p:cTn id="8" dur="5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repeatCount="indefinite"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t>
            </a:r>
            <a:r>
              <a:rPr lang="en-US" dirty="0" err="1" smtClean="0"/>
              <a:t>Litho</a:t>
            </a:r>
            <a:r>
              <a:rPr lang="en-US" dirty="0" smtClean="0"/>
              <a:t> Units!</a:t>
            </a:r>
            <a:endParaRPr lang="en-US" dirty="0"/>
          </a:p>
        </p:txBody>
      </p:sp>
      <p:pic>
        <p:nvPicPr>
          <p:cNvPr id="3" name="supVideo2-100.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8"/>
          <a:stretch>
            <a:fillRect/>
          </a:stretch>
        </p:blipFill>
        <p:spPr>
          <a:xfrm>
            <a:off x="0" y="2382841"/>
            <a:ext cx="3200400" cy="3200400"/>
          </a:xfrm>
          <a:prstGeom prst="rect">
            <a:avLst/>
          </a:prstGeom>
        </p:spPr>
      </p:pic>
      <p:pic>
        <p:nvPicPr>
          <p:cNvPr id="5" name="supVideo2-100.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9"/>
          <a:stretch>
            <a:fillRect/>
          </a:stretch>
        </p:blipFill>
        <p:spPr>
          <a:xfrm>
            <a:off x="5943600" y="2382841"/>
            <a:ext cx="3200400" cy="3200400"/>
          </a:xfrm>
          <a:prstGeom prst="rect">
            <a:avLst/>
          </a:prstGeom>
        </p:spPr>
      </p:pic>
      <p:pic>
        <p:nvPicPr>
          <p:cNvPr id="6" name="supVideo2-100.avi">
            <a:hlinkClick r:id="" action="ppaction://media"/>
          </p:cNvPr>
          <p:cNvPicPr>
            <a:picLocks noChangeAspect="1"/>
          </p:cNvPicPr>
          <p:nvPr>
            <a:videoFile r:link="rId6"/>
            <p:extLst>
              <p:ext uri="{DAA4B4D4-6D71-4841-9C94-3DE7FCFB9230}">
                <p14:media xmlns:p14="http://schemas.microsoft.com/office/powerpoint/2010/main" r:link="rId5"/>
              </p:ext>
            </p:extLst>
          </p:nvPr>
        </p:nvPicPr>
        <p:blipFill>
          <a:blip r:embed="rId10"/>
          <a:stretch>
            <a:fillRect/>
          </a:stretch>
        </p:blipFill>
        <p:spPr>
          <a:xfrm>
            <a:off x="2971800" y="2382841"/>
            <a:ext cx="3200400" cy="3200400"/>
          </a:xfrm>
          <a:prstGeom prst="rect">
            <a:avLst/>
          </a:prstGeom>
        </p:spPr>
      </p:pic>
    </p:spTree>
    <p:extLst>
      <p:ext uri="{BB962C8B-B14F-4D97-AF65-F5344CB8AC3E}">
        <p14:creationId xmlns:p14="http://schemas.microsoft.com/office/powerpoint/2010/main" val="19172475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00" fill="hold"/>
                                        <p:tgtEl>
                                          <p:spTgt spid="3"/>
                                        </p:tgtEl>
                                      </p:cBhvr>
                                    </p:cmd>
                                  </p:childTnLst>
                                </p:cTn>
                              </p:par>
                              <p:par>
                                <p:cTn id="7" presetID="1" presetClass="mediacall" presetSubtype="0" fill="hold" nodeType="withEffect">
                                  <p:stCondLst>
                                    <p:cond delay="0"/>
                                  </p:stCondLst>
                                  <p:childTnLst>
                                    <p:cmd type="call" cmd="playFrom(0.0)">
                                      <p:cBhvr>
                                        <p:cTn id="8" dur="5700" fill="hold"/>
                                        <p:tgtEl>
                                          <p:spTgt spid="5"/>
                                        </p:tgtEl>
                                      </p:cBhvr>
                                    </p:cmd>
                                  </p:childTnLst>
                                </p:cTn>
                              </p:par>
                              <p:par>
                                <p:cTn id="9" presetID="1" presetClass="mediacall" presetSubtype="0" fill="hold" nodeType="withEffect">
                                  <p:stCondLst>
                                    <p:cond delay="0"/>
                                  </p:stCondLst>
                                  <p:childTnLst>
                                    <p:cmd type="call" cmd="playFrom(0.0)">
                                      <p:cBhvr>
                                        <p:cTn id="10" dur="5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repeatCount="indefinite"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6"/>
                                        </p:tgtEl>
                                      </p:cBhvr>
                                    </p:cmd>
                                  </p:childTnLst>
                                </p:cTn>
                              </p:par>
                            </p:childTnLst>
                          </p:cTn>
                        </p:par>
                      </p:childTnLst>
                    </p:cTn>
                  </p:par>
                </p:childTnLst>
              </p:cTn>
              <p:nextCondLst>
                <p:cond evt="onClick" delay="0">
                  <p:tgtEl>
                    <p:spTgt spid="6"/>
                  </p:tgtEl>
                </p:cond>
              </p:nextCondLst>
            </p:seq>
            <p:video>
              <p:cMediaNode vol="80000">
                <p:cTn id="28" repeatCount="indefinite"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3846730"/>
            <a:ext cx="9144000" cy="830997"/>
          </a:xfrm>
          <a:prstGeom prst="rect">
            <a:avLst/>
          </a:prstGeom>
          <a:solidFill>
            <a:srgbClr val="D4EBFC"/>
          </a:solidFill>
          <a:effectLst/>
        </p:spPr>
        <p:txBody>
          <a:bodyPr wrap="square" rtlCol="0" anchor="b">
            <a:spAutoFit/>
          </a:bodyPr>
          <a:lstStyle/>
          <a:p>
            <a:pPr marL="182880"/>
            <a:r>
              <a:rPr lang="en-US" sz="4800" dirty="0" smtClean="0">
                <a:ln w="3175">
                  <a:noFill/>
                  <a:prstDash val="sysDot"/>
                </a:ln>
                <a:solidFill>
                  <a:schemeClr val="accent1"/>
                </a:solidFill>
                <a:effectLst/>
                <a:latin typeface="+mj-lt"/>
                <a:cs typeface="Mistral"/>
              </a:rPr>
              <a:t>Thank </a:t>
            </a:r>
            <a:r>
              <a:rPr lang="en-US" sz="4800" dirty="0" smtClean="0">
                <a:ln w="3175">
                  <a:noFill/>
                  <a:prstDash val="sysDot"/>
                </a:ln>
                <a:solidFill>
                  <a:schemeClr val="accent1"/>
                </a:solidFill>
                <a:latin typeface="+mj-lt"/>
                <a:cs typeface="Mistral"/>
              </a:rPr>
              <a:t>Y</a:t>
            </a:r>
            <a:r>
              <a:rPr lang="en-US" sz="4800" dirty="0" smtClean="0">
                <a:ln w="3175">
                  <a:noFill/>
                  <a:prstDash val="sysDot"/>
                </a:ln>
                <a:solidFill>
                  <a:schemeClr val="accent1"/>
                </a:solidFill>
                <a:effectLst/>
                <a:latin typeface="+mj-lt"/>
                <a:cs typeface="Mistral"/>
              </a:rPr>
              <a:t>ou</a:t>
            </a:r>
          </a:p>
        </p:txBody>
      </p:sp>
      <p:sp>
        <p:nvSpPr>
          <p:cNvPr id="3" name="Rectangle 2"/>
          <p:cNvSpPr/>
          <p:nvPr/>
        </p:nvSpPr>
        <p:spPr>
          <a:xfrm>
            <a:off x="177800" y="6241990"/>
            <a:ext cx="8788400" cy="400110"/>
          </a:xfrm>
          <a:prstGeom prst="rect">
            <a:avLst/>
          </a:prstGeom>
        </p:spPr>
        <p:txBody>
          <a:bodyPr wrap="square" anchor="b">
            <a:spAutoFit/>
          </a:bodyPr>
          <a:lstStyle/>
          <a:p>
            <a:pPr algn="just"/>
            <a:r>
              <a:rPr lang="en-US" sz="1000" b="1" cap="all" dirty="0" smtClean="0">
                <a:solidFill>
                  <a:schemeClr val="accent3">
                    <a:lumMod val="50000"/>
                  </a:schemeClr>
                </a:solidFill>
                <a:latin typeface="+mj-lt"/>
              </a:rPr>
              <a:t>Acknowledgements:</a:t>
            </a:r>
            <a:r>
              <a:rPr lang="en-US" sz="1000" cap="small" dirty="0" smtClean="0">
                <a:solidFill>
                  <a:schemeClr val="accent3">
                    <a:lumMod val="50000"/>
                  </a:schemeClr>
                </a:solidFill>
                <a:latin typeface="+mj-lt"/>
              </a:rPr>
              <a:t> This work was made possible through the support of several faculty and staff members at </a:t>
            </a:r>
            <a:r>
              <a:rPr lang="en-US" sz="1000" cap="small" dirty="0">
                <a:solidFill>
                  <a:srgbClr val="9BBB59">
                    <a:lumMod val="50000"/>
                  </a:srgbClr>
                </a:solidFill>
                <a:latin typeface="Franklin Gothic Medium"/>
              </a:rPr>
              <a:t>the School of </a:t>
            </a:r>
            <a:r>
              <a:rPr lang="en-US" sz="1000" cap="small" dirty="0" smtClean="0">
                <a:solidFill>
                  <a:srgbClr val="9BBB59">
                    <a:lumMod val="50000"/>
                  </a:srgbClr>
                </a:solidFill>
                <a:latin typeface="Franklin Gothic Medium"/>
              </a:rPr>
              <a:t>Print Media, </a:t>
            </a:r>
            <a:r>
              <a:rPr lang="en-US" sz="1000" cap="small" dirty="0">
                <a:solidFill>
                  <a:srgbClr val="9BBB59">
                    <a:lumMod val="50000"/>
                  </a:srgbClr>
                </a:solidFill>
                <a:latin typeface="Franklin Gothic Medium"/>
              </a:rPr>
              <a:t>at </a:t>
            </a:r>
            <a:r>
              <a:rPr lang="en-US" sz="1000" cap="small" dirty="0" smtClean="0">
                <a:solidFill>
                  <a:srgbClr val="9BBB59">
                    <a:lumMod val="50000"/>
                  </a:srgbClr>
                </a:solidFill>
                <a:latin typeface="Franklin Gothic Medium"/>
              </a:rPr>
              <a:t>Rochester Institute of Technology and </a:t>
            </a:r>
            <a:r>
              <a:rPr lang="en-US" sz="1000" cap="small" dirty="0" smtClean="0">
                <a:solidFill>
                  <a:schemeClr val="accent3">
                    <a:lumMod val="50000"/>
                  </a:schemeClr>
                </a:solidFill>
                <a:latin typeface="+mj-lt"/>
              </a:rPr>
              <a:t>the School of Graphic Communications Management, at Ryerson University. </a:t>
            </a:r>
            <a:endParaRPr lang="en-US" sz="1000" cap="small" dirty="0">
              <a:solidFill>
                <a:schemeClr val="accent3">
                  <a:lumMod val="50000"/>
                </a:schemeClr>
              </a:solidFill>
              <a:latin typeface="+mj-lt"/>
            </a:endParaRPr>
          </a:p>
        </p:txBody>
      </p:sp>
      <p:sp>
        <p:nvSpPr>
          <p:cNvPr id="10" name="TextBox 9"/>
          <p:cNvSpPr txBox="1"/>
          <p:nvPr/>
        </p:nvSpPr>
        <p:spPr>
          <a:xfrm>
            <a:off x="0" y="3731063"/>
            <a:ext cx="9144000" cy="60293"/>
          </a:xfrm>
          <a:prstGeom prst="rect">
            <a:avLst/>
          </a:prstGeom>
          <a:solidFill>
            <a:schemeClr val="tx2">
              <a:lumMod val="40000"/>
              <a:lumOff val="60000"/>
            </a:schemeClr>
          </a:solidFill>
          <a:ln>
            <a:noFill/>
          </a:ln>
          <a:effectLst/>
        </p:spPr>
        <p:txBody>
          <a:bodyPr wrap="square" rtlCol="0" anchor="b">
            <a:spAutoFit/>
          </a:bodyPr>
          <a:lstStyle/>
          <a:p>
            <a:pPr marL="182880"/>
            <a:endParaRPr lang="en-US" sz="4800" dirty="0" smtClean="0">
              <a:ln w="3175">
                <a:noFill/>
                <a:prstDash val="sysDot"/>
              </a:ln>
              <a:solidFill>
                <a:schemeClr val="accent1"/>
              </a:solidFill>
              <a:effectLst/>
              <a:latin typeface="+mj-lt"/>
              <a:cs typeface="Mistral"/>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Morning!</a:t>
            </a:r>
            <a:endParaRPr lang="en-US" dirty="0"/>
          </a:p>
        </p:txBody>
      </p:sp>
      <p:sp>
        <p:nvSpPr>
          <p:cNvPr id="11" name="Content Placeholder 10"/>
          <p:cNvSpPr>
            <a:spLocks noGrp="1"/>
          </p:cNvSpPr>
          <p:nvPr>
            <p:ph idx="1"/>
          </p:nvPr>
        </p:nvSpPr>
        <p:spPr>
          <a:xfrm>
            <a:off x="457200" y="1879600"/>
            <a:ext cx="8229600" cy="4246563"/>
          </a:xfrm>
        </p:spPr>
        <p:txBody>
          <a:bodyPr anchor="t">
            <a:normAutofit/>
          </a:bodyPr>
          <a:lstStyle/>
          <a:p>
            <a:pPr>
              <a:spcAft>
                <a:spcPts val="1200"/>
              </a:spcAft>
            </a:pPr>
            <a:r>
              <a:rPr lang="en-US" spc="-20" dirty="0" smtClean="0"/>
              <a:t>My Project:</a:t>
            </a:r>
          </a:p>
          <a:p>
            <a:pPr lvl="1">
              <a:spcAft>
                <a:spcPts val="1200"/>
              </a:spcAft>
            </a:pPr>
            <a:r>
              <a:rPr lang="en-US" spc="-20" dirty="0" smtClean="0"/>
              <a:t>Goal is to test for consistent of printing on in and across sheets</a:t>
            </a:r>
          </a:p>
          <a:p>
            <a:pPr lvl="1">
              <a:spcAft>
                <a:spcPts val="1200"/>
              </a:spcAft>
            </a:pPr>
            <a:r>
              <a:rPr lang="en-US" spc="-20" dirty="0" smtClean="0"/>
              <a:t>4 years, 3 separate studies, one conclusion!</a:t>
            </a:r>
          </a:p>
          <a:p>
            <a:pPr lvl="1">
              <a:spcAft>
                <a:spcPts val="1200"/>
              </a:spcAft>
            </a:pPr>
            <a:r>
              <a:rPr lang="en-US" spc="-20" dirty="0" smtClean="0"/>
              <a:t>Great advisors and colleagues</a:t>
            </a:r>
          </a:p>
        </p:txBody>
      </p:sp>
    </p:spTree>
    <p:extLst>
      <p:ext uri="{BB962C8B-B14F-4D97-AF65-F5344CB8AC3E}">
        <p14:creationId xmlns:p14="http://schemas.microsoft.com/office/powerpoint/2010/main" val="42287310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11" name="Content Placeholder 10"/>
          <p:cNvSpPr>
            <a:spLocks noGrp="1"/>
          </p:cNvSpPr>
          <p:nvPr>
            <p:ph idx="1"/>
          </p:nvPr>
        </p:nvSpPr>
        <p:spPr>
          <a:xfrm>
            <a:off x="457200" y="1879600"/>
            <a:ext cx="8229600" cy="4246563"/>
          </a:xfrm>
        </p:spPr>
        <p:txBody>
          <a:bodyPr anchor="t">
            <a:normAutofit/>
          </a:bodyPr>
          <a:lstStyle/>
          <a:p>
            <a:r>
              <a:rPr lang="en-US" dirty="0"/>
              <a:t>Density versus Colorimetry</a:t>
            </a:r>
          </a:p>
          <a:p>
            <a:r>
              <a:rPr lang="en-US" dirty="0"/>
              <a:t>Accuracy &amp; Repeatability</a:t>
            </a:r>
          </a:p>
          <a:p>
            <a:r>
              <a:rPr lang="en-US" dirty="0" smtClean="0"/>
              <a:t>Ink </a:t>
            </a:r>
            <a:r>
              <a:rPr lang="en-US" dirty="0"/>
              <a:t>Film </a:t>
            </a:r>
            <a:r>
              <a:rPr lang="en-US" dirty="0" smtClean="0"/>
              <a:t>Thickness &amp; Variability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Density versus Colorimetry (IFT)</a:t>
            </a:r>
            <a:endParaRPr lang="en-US" dirty="0"/>
          </a:p>
        </p:txBody>
      </p:sp>
      <p:sp>
        <p:nvSpPr>
          <p:cNvPr id="11" name="Content Placeholder 10"/>
          <p:cNvSpPr>
            <a:spLocks noGrp="1"/>
          </p:cNvSpPr>
          <p:nvPr>
            <p:ph idx="1"/>
          </p:nvPr>
        </p:nvSpPr>
        <p:spPr/>
        <p:txBody>
          <a:bodyPr>
            <a:normAutofit/>
          </a:bodyPr>
          <a:lstStyle/>
          <a:p>
            <a:pPr>
              <a:spcAft>
                <a:spcPts val="1200"/>
              </a:spcAft>
            </a:pPr>
            <a:r>
              <a:rPr lang="en-US" dirty="0" smtClean="0"/>
              <a:t>Densitometry: complimentary filters for process colors</a:t>
            </a:r>
          </a:p>
          <a:p>
            <a:pPr lvl="1">
              <a:spcAft>
                <a:spcPts val="1200"/>
              </a:spcAft>
            </a:pPr>
            <a:r>
              <a:rPr lang="en-US" dirty="0" smtClean="0"/>
              <a:t>Measures absorption of chromatic colorants relative to white</a:t>
            </a:r>
          </a:p>
          <a:p>
            <a:pPr lvl="1">
              <a:spcAft>
                <a:spcPts val="3600"/>
              </a:spcAft>
            </a:pPr>
            <a:r>
              <a:rPr lang="en-US" dirty="0" smtClean="0"/>
              <a:t>Does </a:t>
            </a:r>
            <a:r>
              <a:rPr lang="en-US" u="sng" dirty="0" smtClean="0"/>
              <a:t>not</a:t>
            </a:r>
            <a:r>
              <a:rPr lang="en-US" dirty="0" smtClean="0"/>
              <a:t> measure ink film thickness</a:t>
            </a:r>
          </a:p>
          <a:p>
            <a:pPr>
              <a:spcAft>
                <a:spcPts val="1800"/>
              </a:spcAft>
            </a:pPr>
            <a:r>
              <a:rPr lang="en-US" dirty="0" smtClean="0"/>
              <a:t>Colorimetry: </a:t>
            </a:r>
            <a:r>
              <a:rPr lang="en-US" spc="-110" dirty="0" err="1" smtClean="0"/>
              <a:t>tristimulus</a:t>
            </a:r>
            <a:r>
              <a:rPr lang="en-US" spc="-110" dirty="0" smtClean="0"/>
              <a:t> integration that models human vision</a:t>
            </a:r>
          </a:p>
          <a:p>
            <a:pPr lvl="1">
              <a:spcAft>
                <a:spcPts val="1800"/>
              </a:spcAft>
            </a:pPr>
            <a:r>
              <a:rPr lang="en-US" dirty="0" smtClean="0"/>
              <a:t>Ties to the visual perception of resulting color,</a:t>
            </a:r>
            <a:br>
              <a:rPr lang="en-US" dirty="0" smtClean="0"/>
            </a:br>
            <a:r>
              <a:rPr lang="en-US" dirty="0" smtClean="0"/>
              <a:t>Does </a:t>
            </a:r>
            <a:r>
              <a:rPr lang="en-US" u="sng" dirty="0" smtClean="0"/>
              <a:t>not</a:t>
            </a:r>
            <a:r>
              <a:rPr lang="en-US" dirty="0" smtClean="0"/>
              <a:t> directly tie to the absorption of process inks</a:t>
            </a:r>
          </a:p>
          <a:p>
            <a:pPr lvl="1">
              <a:spcAft>
                <a:spcPts val="1800"/>
              </a:spcAft>
            </a:pPr>
            <a:r>
              <a:rPr lang="en-US" dirty="0" smtClean="0"/>
              <a:t>Does </a:t>
            </a:r>
            <a:r>
              <a:rPr lang="en-US" u="sng" dirty="0" smtClean="0"/>
              <a:t>not</a:t>
            </a:r>
            <a:r>
              <a:rPr lang="en-US" dirty="0" smtClean="0"/>
              <a:t> measure ink film thickness</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2288" y="4965700"/>
            <a:ext cx="5486400" cy="1219200"/>
          </a:xfrm>
        </p:spPr>
        <p:txBody>
          <a:bodyPr anchor="b">
            <a:normAutofit/>
          </a:bodyPr>
          <a:lstStyle/>
          <a:p>
            <a:pPr algn="ctr"/>
            <a:r>
              <a:rPr lang="en-US" sz="3600" dirty="0" smtClean="0"/>
              <a:t>CIE-LAB, ∆E</a:t>
            </a:r>
            <a:br>
              <a:rPr lang="en-US" sz="3600" dirty="0" smtClean="0"/>
            </a:br>
            <a:r>
              <a:rPr lang="en-US" sz="3600" dirty="0" smtClean="0"/>
              <a:t>How much can we tolerate!</a:t>
            </a:r>
            <a:endParaRPr lang="en-US" sz="3600" dirty="0"/>
          </a:p>
        </p:txBody>
      </p:sp>
      <p:pic>
        <p:nvPicPr>
          <p:cNvPr id="3" name="Picture Placeholder 2" descr="Lightness Senstivity.tif"/>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a:xfrm>
            <a:off x="0" y="612775"/>
            <a:ext cx="9144000" cy="4114800"/>
          </a:xfrm>
        </p:spPr>
      </p:pic>
    </p:spTree>
    <p:extLst>
      <p:ext uri="{BB962C8B-B14F-4D97-AF65-F5344CB8AC3E}">
        <p14:creationId xmlns:p14="http://schemas.microsoft.com/office/powerpoint/2010/main" val="33421694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Accuracy vs. Repeatability</a:t>
            </a:r>
            <a:endParaRPr lang="en-US" dirty="0"/>
          </a:p>
        </p:txBody>
      </p:sp>
      <p:sp>
        <p:nvSpPr>
          <p:cNvPr id="11" name="Content Placeholder 10"/>
          <p:cNvSpPr>
            <a:spLocks noGrp="1"/>
          </p:cNvSpPr>
          <p:nvPr>
            <p:ph idx="1"/>
          </p:nvPr>
        </p:nvSpPr>
        <p:spPr>
          <a:xfrm>
            <a:off x="457200" y="4420563"/>
            <a:ext cx="8229600" cy="2285999"/>
          </a:xfrm>
        </p:spPr>
        <p:txBody>
          <a:bodyPr>
            <a:normAutofit/>
          </a:bodyPr>
          <a:lstStyle/>
          <a:p>
            <a:r>
              <a:rPr lang="en-US" sz="2800" dirty="0" smtClean="0"/>
              <a:t>Accuracy: center of the target (variation/aims)</a:t>
            </a:r>
            <a:endParaRPr lang="en-US" sz="2400" dirty="0" smtClean="0"/>
          </a:p>
          <a:p>
            <a:r>
              <a:rPr lang="en-US" sz="2800" dirty="0" smtClean="0"/>
              <a:t>Repeatability: closely spread (deviation/tolerances)</a:t>
            </a:r>
          </a:p>
          <a:p>
            <a:r>
              <a:rPr lang="en-US" sz="2800" dirty="0" smtClean="0"/>
              <a:t>High accuracy and repeatability is desired!</a:t>
            </a:r>
          </a:p>
          <a:p>
            <a:pPr lvl="1"/>
            <a:r>
              <a:rPr lang="en-US" dirty="0" smtClean="0"/>
              <a:t>This is the same as low deviation &amp; low variation</a:t>
            </a:r>
          </a:p>
        </p:txBody>
      </p:sp>
      <p:pic>
        <p:nvPicPr>
          <p:cNvPr id="4" name="Picture 3" descr="Wikipedia 300px-High_accuracy_Low_precision.png"/>
          <p:cNvPicPr>
            <a:picLocks noChangeAspect="1"/>
          </p:cNvPicPr>
          <p:nvPr/>
        </p:nvPicPr>
        <p:blipFill>
          <a:blip r:embed="rId3"/>
          <a:stretch>
            <a:fillRect/>
          </a:stretch>
        </p:blipFill>
        <p:spPr>
          <a:xfrm>
            <a:off x="2194462" y="1798638"/>
            <a:ext cx="2167128" cy="2167128"/>
          </a:xfrm>
          <a:prstGeom prst="rect">
            <a:avLst/>
          </a:prstGeom>
          <a:effectLst>
            <a:outerShdw blurRad="50800" dist="38100" dir="5400000">
              <a:srgbClr val="000000">
                <a:alpha val="43000"/>
              </a:srgbClr>
            </a:outerShdw>
          </a:effectLst>
        </p:spPr>
      </p:pic>
      <p:pic>
        <p:nvPicPr>
          <p:cNvPr id="5" name="Picture 4" descr="Wikipedia High_precision_Low_accuracy.png"/>
          <p:cNvPicPr>
            <a:picLocks noChangeAspect="1"/>
          </p:cNvPicPr>
          <p:nvPr/>
        </p:nvPicPr>
        <p:blipFill>
          <a:blip r:embed="rId4"/>
          <a:stretch>
            <a:fillRect/>
          </a:stretch>
        </p:blipFill>
        <p:spPr>
          <a:xfrm>
            <a:off x="4758107" y="1798638"/>
            <a:ext cx="2167128" cy="2167128"/>
          </a:xfrm>
          <a:prstGeom prst="rect">
            <a:avLst/>
          </a:prstGeom>
          <a:effectLst>
            <a:outerShdw blurRad="50800" dist="38100" dir="5400000">
              <a:srgbClr val="000000">
                <a:alpha val="43000"/>
              </a:srgbClr>
            </a:outerShdw>
          </a:effectLst>
        </p:spPr>
      </p:pic>
      <p:sp>
        <p:nvSpPr>
          <p:cNvPr id="6" name="Rectangle 5"/>
          <p:cNvSpPr/>
          <p:nvPr/>
        </p:nvSpPr>
        <p:spPr>
          <a:xfrm>
            <a:off x="3480145" y="4081646"/>
            <a:ext cx="2183711" cy="276999"/>
          </a:xfrm>
          <a:prstGeom prst="rect">
            <a:avLst/>
          </a:prstGeom>
        </p:spPr>
        <p:txBody>
          <a:bodyPr wrap="none">
            <a:spAutoFit/>
          </a:bodyPr>
          <a:lstStyle/>
          <a:p>
            <a:pPr algn="ctr"/>
            <a:r>
              <a:rPr lang="en-US" sz="1200" dirty="0" smtClean="0">
                <a:latin typeface="Arial Narrow Bold"/>
                <a:cs typeface="Arial Narrow Bold"/>
              </a:rPr>
              <a:t>(Wikipedia: Accuracy and precision)</a:t>
            </a:r>
            <a:endParaRPr lang="en-US" sz="1200" dirty="0">
              <a:latin typeface="Arial Narrow Bold"/>
              <a:cs typeface="Arial Narrow Bold"/>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7200" y="1524000"/>
            <a:ext cx="8229600" cy="4663440"/>
          </a:xfrm>
          <a:prstGeom prst="rect">
            <a:avLst/>
          </a:prstGeom>
          <a:solidFill>
            <a:srgbClr val="D4EBFC"/>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a:p>
        </p:txBody>
      </p:sp>
      <p:sp>
        <p:nvSpPr>
          <p:cNvPr id="8" name="Content Placeholder 7"/>
          <p:cNvSpPr>
            <a:spLocks noGrp="1"/>
          </p:cNvSpPr>
          <p:nvPr>
            <p:ph idx="1"/>
          </p:nvPr>
        </p:nvSpPr>
        <p:spPr>
          <a:xfrm>
            <a:off x="457200" y="1600200"/>
            <a:ext cx="8229600" cy="4572000"/>
          </a:xfrm>
        </p:spPr>
        <p:txBody>
          <a:bodyPr anchor="b"/>
          <a:lstStyle/>
          <a:p>
            <a:r>
              <a:rPr lang="en-US" dirty="0" smtClean="0"/>
              <a:t>Ink keys control ink flow for axial band coverage</a:t>
            </a:r>
          </a:p>
        </p:txBody>
      </p:sp>
      <p:sp>
        <p:nvSpPr>
          <p:cNvPr id="2" name="Title 1"/>
          <p:cNvSpPr>
            <a:spLocks noGrp="1"/>
          </p:cNvSpPr>
          <p:nvPr>
            <p:ph type="title"/>
          </p:nvPr>
        </p:nvSpPr>
        <p:spPr/>
        <p:txBody>
          <a:bodyPr>
            <a:normAutofit/>
          </a:bodyPr>
          <a:lstStyle/>
          <a:p>
            <a:r>
              <a:rPr lang="en-US" dirty="0" smtClean="0"/>
              <a:t>Ink Film Thickness (IFT)</a:t>
            </a:r>
            <a:endParaRPr lang="en-US" dirty="0"/>
          </a:p>
        </p:txBody>
      </p:sp>
      <p:grpSp>
        <p:nvGrpSpPr>
          <p:cNvPr id="14" name="Group 13"/>
          <p:cNvGrpSpPr/>
          <p:nvPr/>
        </p:nvGrpSpPr>
        <p:grpSpPr>
          <a:xfrm>
            <a:off x="1329809" y="1645920"/>
            <a:ext cx="6484381" cy="3874637"/>
            <a:chOff x="1329809" y="1645920"/>
            <a:chExt cx="6484381" cy="3874637"/>
          </a:xfrm>
        </p:grpSpPr>
        <p:sp>
          <p:nvSpPr>
            <p:cNvPr id="10" name="Rectangle 9"/>
            <p:cNvSpPr/>
            <p:nvPr/>
          </p:nvSpPr>
          <p:spPr>
            <a:xfrm>
              <a:off x="2992453" y="5243558"/>
              <a:ext cx="3159113" cy="276999"/>
            </a:xfrm>
            <a:prstGeom prst="rect">
              <a:avLst/>
            </a:prstGeom>
          </p:spPr>
          <p:txBody>
            <a:bodyPr wrap="none">
              <a:spAutoFit/>
            </a:bodyPr>
            <a:lstStyle/>
            <a:p>
              <a:pPr algn="ctr"/>
              <a:r>
                <a:rPr lang="en-US" sz="1200" dirty="0" smtClean="0">
                  <a:latin typeface="Arial Narrow Bold"/>
                  <a:cs typeface="Arial Narrow Bold"/>
                </a:rPr>
                <a:t>(</a:t>
              </a:r>
              <a:r>
                <a:rPr lang="en-US" sz="1200" dirty="0" err="1" smtClean="0">
                  <a:latin typeface="Arial Narrow Bold"/>
                  <a:cs typeface="Arial Narrow Bold"/>
                </a:rPr>
                <a:t>Kipphan</a:t>
              </a:r>
              <a:r>
                <a:rPr lang="en-US" sz="1200" dirty="0" smtClean="0">
                  <a:latin typeface="Arial Narrow Bold"/>
                  <a:cs typeface="Arial Narrow Bold"/>
                </a:rPr>
                <a:t>, Springer: Handbook of Print Media – 2001)</a:t>
              </a:r>
              <a:endParaRPr lang="en-US" sz="1200" dirty="0">
                <a:latin typeface="Arial Narrow Bold"/>
                <a:cs typeface="Arial Narrow Bold"/>
              </a:endParaRPr>
            </a:p>
          </p:txBody>
        </p:sp>
        <p:pic>
          <p:nvPicPr>
            <p:cNvPr id="9" name="Content Placeholder 10" descr="Kipphan - Ink Profile p. 237.pdf"/>
            <p:cNvPicPr>
              <a:picLocks noChangeAspect="1"/>
            </p:cNvPicPr>
            <p:nvPr/>
          </p:nvPicPr>
          <p:blipFill>
            <a:blip r:embed="rId3"/>
            <a:srcRect t="-446" b="-446"/>
            <a:stretch>
              <a:fillRect/>
            </a:stretch>
          </p:blipFill>
          <p:spPr>
            <a:xfrm>
              <a:off x="1329809" y="1645920"/>
              <a:ext cx="6484381" cy="3566160"/>
            </a:xfrm>
            <a:prstGeom prst="roundRect">
              <a:avLst>
                <a:gd name="adj" fmla="val 8594"/>
              </a:avLst>
            </a:prstGeom>
            <a:solidFill>
              <a:srgbClr val="D4EBFC"/>
            </a:solidFill>
            <a:ln>
              <a:noFill/>
            </a:ln>
            <a:effectLst/>
          </p:spPr>
        </p:pic>
      </p:gr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1763</TotalTime>
  <Words>1215</Words>
  <Application>Microsoft Macintosh PowerPoint</Application>
  <PresentationFormat>On-screen Show (4:3)</PresentationFormat>
  <Paragraphs>179</Paragraphs>
  <Slides>32</Slides>
  <Notes>13</Notes>
  <HiddenSlides>0</HiddenSlides>
  <MMClips>17</MMClips>
  <ScaleCrop>false</ScaleCrop>
  <HeadingPairs>
    <vt:vector size="6" baseType="variant">
      <vt:variant>
        <vt:lpstr>Theme</vt:lpstr>
      </vt:variant>
      <vt:variant>
        <vt:i4>1</vt:i4>
      </vt:variant>
      <vt:variant>
        <vt:lpstr>Links</vt:lpstr>
      </vt:variant>
      <vt:variant>
        <vt:i4>1</vt:i4>
      </vt:variant>
      <vt:variant>
        <vt:lpstr>Slide Titles</vt:lpstr>
      </vt:variant>
      <vt:variant>
        <vt:i4>32</vt:i4>
      </vt:variant>
    </vt:vector>
  </HeadingPairs>
  <TitlesOfParts>
    <vt:vector size="34" baseType="lpstr">
      <vt:lpstr>Office Theme</vt:lpstr>
      <vt:lpstr>daflairsMac:Users:daflair:Desktop:Deliverables:THE%20Proposal:Drafts:Spatial%20Uniformity%20Proposal%20d007.docx!OLE_LINK21</vt:lpstr>
      <vt:lpstr>Printing Non-uniformity of Various Commercial Presses</vt:lpstr>
      <vt:lpstr>Good Morning!</vt:lpstr>
      <vt:lpstr>Good Morning!</vt:lpstr>
      <vt:lpstr>Good Morning!</vt:lpstr>
      <vt:lpstr>Introduction!</vt:lpstr>
      <vt:lpstr>Density versus Colorimetry (IFT)</vt:lpstr>
      <vt:lpstr>CIE-LAB, ∆E How much can we tolerate!</vt:lpstr>
      <vt:lpstr>Accuracy vs. Repeatability</vt:lpstr>
      <vt:lpstr>Ink Film Thickness (IFT)</vt:lpstr>
      <vt:lpstr>We are more concerned with Repeatability</vt:lpstr>
      <vt:lpstr>Spatial Variability</vt:lpstr>
      <vt:lpstr>Ink Film Thickness (IFT)</vt:lpstr>
      <vt:lpstr>Spatial or Temporal?</vt:lpstr>
      <vt:lpstr>Prior Works</vt:lpstr>
      <vt:lpstr>First Run w/ Density</vt:lpstr>
      <vt:lpstr>First Run w/ Density</vt:lpstr>
      <vt:lpstr>Temporal Density Around</vt:lpstr>
      <vt:lpstr>Density Across  &amp; In Sheets</vt:lpstr>
      <vt:lpstr>Density by Axial Bands Across Sheets</vt:lpstr>
      <vt:lpstr>Density by Around Bands Across Sheets</vt:lpstr>
      <vt:lpstr>Current Work</vt:lpstr>
      <vt:lpstr>New Approach</vt:lpstr>
      <vt:lpstr>Looking at the data</vt:lpstr>
      <vt:lpstr>Two digital presses!</vt:lpstr>
      <vt:lpstr>Two digital presses!</vt:lpstr>
      <vt:lpstr>Two digital presses!</vt:lpstr>
      <vt:lpstr>It’s not the paper!</vt:lpstr>
      <vt:lpstr>It’s not the paper!</vt:lpstr>
      <vt:lpstr>Two Litho Units!</vt:lpstr>
      <vt:lpstr>Two Litho Units!</vt:lpstr>
      <vt:lpstr>Two Litho Units!</vt:lpstr>
      <vt:lpstr>PowerPoint Presentation</vt:lpstr>
    </vt:vector>
  </TitlesOfParts>
  <Company>Ryerson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Data Analysis Can Do For Print Media Research</dc:title>
  <dc:creator>Saleh Abdel Motaal</dc:creator>
  <cp:lastModifiedBy>Saleh Abdel Motaal</cp:lastModifiedBy>
  <cp:revision>209</cp:revision>
  <cp:lastPrinted>2010-03-13T13:45:03Z</cp:lastPrinted>
  <dcterms:created xsi:type="dcterms:W3CDTF">2010-03-20T11:37:00Z</dcterms:created>
  <dcterms:modified xsi:type="dcterms:W3CDTF">2011-07-28T10:53:51Z</dcterms:modified>
</cp:coreProperties>
</file>